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Layout+xml" PartName="/ppt/slideLayouts/slideLayout8.xml"/>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notesSlide+xml" PartName="/ppt/notesSlides/notesSlide13.xml"/>
  <Override ContentType="application/vnd.openxmlformats-officedocument.presentationml.slideLayout+xml" PartName="/ppt/slideLayouts/slideLayout10.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Layout+xml" PartName="/ppt/slideLayouts/slideLayout7.xml"/>
  <Override ContentType="application/vnd.openxmlformats-officedocument.presentationml.notesSlide+xml" PartName="/ppt/notesSlides/notesSlide1.xml"/>
  <Default ContentType="image/png" Extension="png"/>
  <Override ContentType="application/vnd.openxmlformats-officedocument.presentationml.notesSlide+xml" PartName="/ppt/notesSlides/notesSlide3.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theme+xml" PartName="/ppt/theme/theme2.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07" r:id="rId2"/>
    <p:sldId id="306" r:id="rId3"/>
    <p:sldId id="308" r:id="rId4"/>
    <p:sldId id="309" r:id="rId5"/>
    <p:sldId id="305" r:id="rId6"/>
    <p:sldId id="272" r:id="rId7"/>
    <p:sldId id="297" r:id="rId8"/>
    <p:sldId id="298" r:id="rId9"/>
    <p:sldId id="299" r:id="rId10"/>
    <p:sldId id="300" r:id="rId11"/>
    <p:sldId id="301" r:id="rId12"/>
    <p:sldId id="302" r:id="rId13"/>
    <p:sldId id="303" r:id="rId14"/>
    <p:sldId id="304" r:id="rId15"/>
    <p:sldId id="294" r:id="rId16"/>
    <p:sldId id="295" r:id="rId17"/>
    <p:sldId id="296" r:id="rId18"/>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FFFF"/>
    <a:srgbClr val="F7F7D5"/>
    <a:srgbClr val="FFFFCC"/>
    <a:srgbClr val="F1F2D2"/>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440CC790-8995-4067-8163-89468AB3548E}" type="datetimeFigureOut">
              <a:rPr lang="en-US" smtClean="0"/>
              <a:pPr/>
              <a:t>12/24/2021</a:t>
            </a:fld>
            <a:endParaRPr lang="en-US"/>
          </a:p>
        </p:txBody>
      </p:sp>
      <p:sp>
        <p:nvSpPr>
          <p:cNvPr id="4" name="Slide Image Placeholder 3"/>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309DA52E-2358-4DF9-A48E-63745D478F14}" type="slidenum">
              <a:rPr lang="en-US" smtClean="0"/>
              <a:pPr/>
              <a:t>‹#›</a:t>
            </a:fld>
            <a:endParaRPr lang="en-US"/>
          </a:p>
        </p:txBody>
      </p:sp>
    </p:spTree>
    <p:extLst>
      <p:ext uri="{BB962C8B-B14F-4D97-AF65-F5344CB8AC3E}">
        <p14:creationId xmlns="" xmlns:p14="http://schemas.microsoft.com/office/powerpoint/2010/main" val="347715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2</a:t>
            </a:fld>
            <a:endParaRPr lang="en-US"/>
          </a:p>
        </p:txBody>
      </p:sp>
    </p:spTree>
    <p:extLst>
      <p:ext uri="{BB962C8B-B14F-4D97-AF65-F5344CB8AC3E}">
        <p14:creationId xmlns:p14="http://schemas.microsoft.com/office/powerpoint/2010/main" xmlns="" val="1513282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11</a:t>
            </a:fld>
            <a:endParaRPr lang="en-US"/>
          </a:p>
        </p:txBody>
      </p:sp>
    </p:spTree>
    <p:extLst>
      <p:ext uri="{BB962C8B-B14F-4D97-AF65-F5344CB8AC3E}">
        <p14:creationId xmlns="" xmlns:p14="http://schemas.microsoft.com/office/powerpoint/2010/main" val="3878504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12</a:t>
            </a:fld>
            <a:endParaRPr lang="en-US"/>
          </a:p>
        </p:txBody>
      </p:sp>
    </p:spTree>
    <p:extLst>
      <p:ext uri="{BB962C8B-B14F-4D97-AF65-F5344CB8AC3E}">
        <p14:creationId xmlns="" xmlns:p14="http://schemas.microsoft.com/office/powerpoint/2010/main" val="4109905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13</a:t>
            </a:fld>
            <a:endParaRPr lang="en-US"/>
          </a:p>
        </p:txBody>
      </p:sp>
    </p:spTree>
    <p:extLst>
      <p:ext uri="{BB962C8B-B14F-4D97-AF65-F5344CB8AC3E}">
        <p14:creationId xmlns="" xmlns:p14="http://schemas.microsoft.com/office/powerpoint/2010/main" val="3607408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14</a:t>
            </a:fld>
            <a:endParaRPr lang="en-US"/>
          </a:p>
        </p:txBody>
      </p:sp>
    </p:spTree>
    <p:extLst>
      <p:ext uri="{BB962C8B-B14F-4D97-AF65-F5344CB8AC3E}">
        <p14:creationId xmlns="" xmlns:p14="http://schemas.microsoft.com/office/powerpoint/2010/main" val="379732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3</a:t>
            </a:fld>
            <a:endParaRPr lang="en-US"/>
          </a:p>
        </p:txBody>
      </p:sp>
    </p:spTree>
    <p:extLst>
      <p:ext uri="{BB962C8B-B14F-4D97-AF65-F5344CB8AC3E}">
        <p14:creationId xmlns:p14="http://schemas.microsoft.com/office/powerpoint/2010/main" xmlns="" val="1513282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4</a:t>
            </a:fld>
            <a:endParaRPr lang="en-US"/>
          </a:p>
        </p:txBody>
      </p:sp>
    </p:spTree>
    <p:extLst>
      <p:ext uri="{BB962C8B-B14F-4D97-AF65-F5344CB8AC3E}">
        <p14:creationId xmlns:p14="http://schemas.microsoft.com/office/powerpoint/2010/main" xmlns="" val="1513282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5</a:t>
            </a:fld>
            <a:endParaRPr lang="en-US"/>
          </a:p>
        </p:txBody>
      </p:sp>
    </p:spTree>
    <p:extLst>
      <p:ext uri="{BB962C8B-B14F-4D97-AF65-F5344CB8AC3E}">
        <p14:creationId xmlns="" xmlns:p14="http://schemas.microsoft.com/office/powerpoint/2010/main" val="791908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6</a:t>
            </a:fld>
            <a:endParaRPr lang="en-US"/>
          </a:p>
        </p:txBody>
      </p:sp>
    </p:spTree>
    <p:extLst>
      <p:ext uri="{BB962C8B-B14F-4D97-AF65-F5344CB8AC3E}">
        <p14:creationId xmlns="" xmlns:p14="http://schemas.microsoft.com/office/powerpoint/2010/main" val="3878504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7</a:t>
            </a:fld>
            <a:endParaRPr lang="en-US"/>
          </a:p>
        </p:txBody>
      </p:sp>
    </p:spTree>
    <p:extLst>
      <p:ext uri="{BB962C8B-B14F-4D97-AF65-F5344CB8AC3E}">
        <p14:creationId xmlns="" xmlns:p14="http://schemas.microsoft.com/office/powerpoint/2010/main" val="410990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8</a:t>
            </a:fld>
            <a:endParaRPr lang="en-US"/>
          </a:p>
        </p:txBody>
      </p:sp>
    </p:spTree>
    <p:extLst>
      <p:ext uri="{BB962C8B-B14F-4D97-AF65-F5344CB8AC3E}">
        <p14:creationId xmlns="" xmlns:p14="http://schemas.microsoft.com/office/powerpoint/2010/main" val="4109905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9</a:t>
            </a:fld>
            <a:endParaRPr lang="en-US"/>
          </a:p>
        </p:txBody>
      </p:sp>
    </p:spTree>
    <p:extLst>
      <p:ext uri="{BB962C8B-B14F-4D97-AF65-F5344CB8AC3E}">
        <p14:creationId xmlns="" xmlns:p14="http://schemas.microsoft.com/office/powerpoint/2010/main" val="4109905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8500"/>
            <a:ext cx="4656138" cy="3490913"/>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09DA52E-2358-4DF9-A48E-63745D478F14}" type="slidenum">
              <a:rPr lang="en-US" smtClean="0"/>
              <a:pPr/>
              <a:t>10</a:t>
            </a:fld>
            <a:endParaRPr lang="en-US"/>
          </a:p>
        </p:txBody>
      </p:sp>
    </p:spTree>
    <p:extLst>
      <p:ext uri="{BB962C8B-B14F-4D97-AF65-F5344CB8AC3E}">
        <p14:creationId xmlns="" xmlns:p14="http://schemas.microsoft.com/office/powerpoint/2010/main" val="4109905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9841-3564-4BB1-811A-B83DBB849FE6}" type="datetimeFigureOut">
              <a:rPr lang="en-US" smtClean="0"/>
              <a:pPr/>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6D118C-4807-4C21-8040-DE666EBD54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9841-3564-4BB1-811A-B83DBB849FE6}" type="datetimeFigureOut">
              <a:rPr lang="en-US" smtClean="0"/>
              <a:pPr/>
              <a:t>12/24/2021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D118C-4807-4C21-8040-DE666EBD54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image3.jpeg" Type="http://schemas.openxmlformats.org/officeDocument/2006/relationships/image"/><Relationship Id="rId2" Target="../notesSlides/notesSlide9.xml" Type="http://schemas.openxmlformats.org/officeDocument/2006/relationships/notesSlide"/><Relationship Id="rId1" Target="../slideLayouts/slideLayout7.xml" Type="http://schemas.openxmlformats.org/officeDocument/2006/relationships/slideLayout"/><Relationship Id="rId6" Target="../media/image5.png" Type="http://schemas.openxmlformats.org/officeDocument/2006/relationships/image"/><Relationship Id="rId5" Target="../media/image13.jpeg" Type="http://schemas.openxmlformats.org/officeDocument/2006/relationships/image"/><Relationship Id="rId4" Target="../media/image4.jpeg" Type="http://schemas.openxmlformats.org/officeDocument/2006/relationships/image"/></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4.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arget="../media/image3.jpeg" Type="http://schemas.openxmlformats.org/officeDocument/2006/relationships/image"/><Relationship Id="rId2" Target="../notesSlides/notesSlide12.xml" Type="http://schemas.openxmlformats.org/officeDocument/2006/relationships/notesSlide"/><Relationship Id="rId1" Target="../slideLayouts/slideLayout7.xml" Type="http://schemas.openxmlformats.org/officeDocument/2006/relationships/slideLayout"/><Relationship Id="rId6" Target="../media/image5.png" Type="http://schemas.openxmlformats.org/officeDocument/2006/relationships/image"/><Relationship Id="rId5" Target="../media/image16.jpeg" Type="http://schemas.openxmlformats.org/officeDocument/2006/relationships/image"/><Relationship Id="rId4" Target="../media/image4.jpeg" Type="http://schemas.openxmlformats.org/officeDocument/2006/relationships/image"/></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7.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mailto:suhail@elitewealth.in" TargetMode="External"/><Relationship Id="rId4" Type="http://schemas.openxmlformats.org/officeDocument/2006/relationships/hyperlink" Target="http://www.elitewealth.i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www.elitewealth.in/" TargetMode="External"/><Relationship Id="rId5" Type="http://schemas.openxmlformats.org/officeDocument/2006/relationships/hyperlink" Target="mailto:research@elitestock.com" TargetMode="External"/><Relationship Id="rId4" Type="http://schemas.openxmlformats.org/officeDocument/2006/relationships/hyperlink" Target="https://www.elitewealth.i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arget="../media/image3.jpeg" Type="http://schemas.openxmlformats.org/officeDocument/2006/relationships/image"/><Relationship Id="rId2" Target="../notesSlides/notesSlide5.xml" Type="http://schemas.openxmlformats.org/officeDocument/2006/relationships/notesSlide"/><Relationship Id="rId1" Target="../slideLayouts/slideLayout7.xml" Type="http://schemas.openxmlformats.org/officeDocument/2006/relationships/slideLayout"/><Relationship Id="rId6" Target="../media/image5.png" Type="http://schemas.openxmlformats.org/officeDocument/2006/relationships/image"/><Relationship Id="rId5" Target="../media/image9.jpeg" Type="http://schemas.openxmlformats.org/officeDocument/2006/relationships/image"/><Relationship Id="rId4" Target="../media/image4.jpeg" Type="http://schemas.openxmlformats.org/officeDocument/2006/relationships/image"/></Relationships>
</file>

<file path=ppt/slides/_rels/slide7.xml.rels><?xml version="1.0" encoding="UTF-8" standalone="yes" ?><Relationships xmlns="http://schemas.openxmlformats.org/package/2006/relationships"><Relationship Id="rId3" Target="../media/image3.jpeg" Type="http://schemas.openxmlformats.org/officeDocument/2006/relationships/image"/><Relationship Id="rId2" Target="../notesSlides/notesSlide6.xml" Type="http://schemas.openxmlformats.org/officeDocument/2006/relationships/notesSlide"/><Relationship Id="rId1" Target="../slideLayouts/slideLayout7.xml" Type="http://schemas.openxmlformats.org/officeDocument/2006/relationships/slideLayout"/><Relationship Id="rId6" Target="../media/image5.png" Type="http://schemas.openxmlformats.org/officeDocument/2006/relationships/image"/><Relationship Id="rId5" Target="../media/image10.jpeg" Type="http://schemas.openxmlformats.org/officeDocument/2006/relationships/image"/><Relationship Id="rId4" Target="../media/image4.jpeg" Type="http://schemas.openxmlformats.org/officeDocument/2006/relationships/image"/></Relationships>
</file>

<file path=ppt/slides/_rels/slide8.xml.rels><?xml version="1.0" encoding="UTF-8" standalone="yes" ?><Relationships xmlns="http://schemas.openxmlformats.org/package/2006/relationships"><Relationship Id="rId3" Target="../media/image3.jpeg" Type="http://schemas.openxmlformats.org/officeDocument/2006/relationships/image"/><Relationship Id="rId2" Target="../notesSlides/notesSlide7.xml" Type="http://schemas.openxmlformats.org/officeDocument/2006/relationships/notesSlide"/><Relationship Id="rId1" Target="../slideLayouts/slideLayout7.xml" Type="http://schemas.openxmlformats.org/officeDocument/2006/relationships/slideLayout"/><Relationship Id="rId6" Target="../media/image11.jpeg" Type="http://schemas.openxmlformats.org/officeDocument/2006/relationships/image"/><Relationship Id="rId5" Target="../media/image5.png" Type="http://schemas.openxmlformats.org/officeDocument/2006/relationships/image"/><Relationship Id="rId4" Target="../media/image4.jpeg" Type="http://schemas.openxmlformats.org/officeDocument/2006/relationships/image"/></Relationships>
</file>

<file path=ppt/slides/_rels/slide9.xml.rels><?xml version="1.0" encoding="UTF-8" standalone="yes" ?><Relationships xmlns="http://schemas.openxmlformats.org/package/2006/relationships"><Relationship Id="rId3" Target="../media/image3.jpeg" Type="http://schemas.openxmlformats.org/officeDocument/2006/relationships/image"/><Relationship Id="rId2" Target="../notesSlides/notesSlide8.xml" Type="http://schemas.openxmlformats.org/officeDocument/2006/relationships/notesSlide"/><Relationship Id="rId1" Target="../slideLayouts/slideLayout7.xml" Type="http://schemas.openxmlformats.org/officeDocument/2006/relationships/slideLayout"/><Relationship Id="rId6" Target="../media/image5.png" Type="http://schemas.openxmlformats.org/officeDocument/2006/relationships/image"/><Relationship Id="rId5" Target="../media/image12.jpeg" Type="http://schemas.openxmlformats.org/officeDocument/2006/relationships/image"/><Relationship Id="rId4" Target="../media/image4.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22.jpg"/>
          <p:cNvPicPr>
            <a:picLocks noChangeAspect="1"/>
          </p:cNvPicPr>
          <p:nvPr/>
        </p:nvPicPr>
        <p:blipFill>
          <a:blip r:embed="rId2" cstate="print"/>
          <a:stretch>
            <a:fillRect/>
          </a:stretch>
        </p:blipFill>
        <p:spPr>
          <a:xfrm>
            <a:off x="1" y="1"/>
            <a:ext cx="9144000" cy="6885384"/>
          </a:xfrm>
          <a:prstGeom prst="rect">
            <a:avLst/>
          </a:prstGeom>
        </p:spPr>
      </p:pic>
      <p:pic>
        <p:nvPicPr>
          <p:cNvPr id="7" name="Picture 6" descr="Elite Logo.jpg"/>
          <p:cNvPicPr>
            <a:picLocks noChangeAspect="1"/>
          </p:cNvPicPr>
          <p:nvPr/>
        </p:nvPicPr>
        <p:blipFill>
          <a:blip r:embed="rId3" cstate="print"/>
          <a:stretch>
            <a:fillRect/>
          </a:stretch>
        </p:blipFill>
        <p:spPr>
          <a:xfrm>
            <a:off x="185051" y="139496"/>
            <a:ext cx="1661723" cy="409185"/>
          </a:xfrm>
          <a:prstGeom prst="rect">
            <a:avLst/>
          </a:prstGeom>
        </p:spPr>
      </p:pic>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4" name="Picture 13"/>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5" y="768577"/>
            <a:ext cx="5967985" cy="5262979"/>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dirty="0" lang="en-US" smtClean="0" sz="1200"/>
              <a:t>SBI Life Insurance is a joint venture between State Bank of India and BNP Paribas. It holds Private market leadership in Total New Business Premium (NBP) with 22.6% market share and have  cost leadership in Industry with  lowest expense ratio of 9.5%. It Has strong solvency ratio of 2.12 </a:t>
            </a:r>
          </a:p>
          <a:p>
            <a:pPr algn="just" lvl="0"/>
            <a:endParaRPr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Key </a:t>
            </a:r>
            <a:r>
              <a:rPr b="1" dirty="0" lang="en-US" sz="1200">
                <a:solidFill>
                  <a:prstClr val="black"/>
                </a:solidFill>
                <a:cs charset="0" pitchFamily="18" typeface="Times New Roman"/>
              </a:rPr>
              <a:t>Takeaways:</a:t>
            </a:r>
          </a:p>
          <a:p>
            <a:pPr algn="just" indent="-285750" lvl="0" marL="285750">
              <a:buFont charset="0" pitchFamily="34" typeface="Arial"/>
              <a:buChar char="•"/>
            </a:pPr>
            <a:r>
              <a:rPr dirty="0" lang="en-US" smtClean="0" sz="1200"/>
              <a:t>SBI Life top the Total APE growth ( Annualized Premium Equivalent) in YTD FY22 with 39% </a:t>
            </a:r>
            <a:r>
              <a:rPr dirty="0" err="1" lang="en-US" smtClean="0" sz="1200"/>
              <a:t>YoY</a:t>
            </a:r>
            <a:r>
              <a:rPr dirty="0" lang="en-US" smtClean="0" sz="1200"/>
              <a:t> Growth. In November month of 2021 SBI Life registered strong  growth of 48% </a:t>
            </a:r>
            <a:r>
              <a:rPr dirty="0" err="1" lang="en-US" smtClean="0" sz="1200"/>
              <a:t>YoY</a:t>
            </a:r>
            <a:r>
              <a:rPr dirty="0" lang="en-US" smtClean="0" sz="1200"/>
              <a:t> in APE. In NBP ( New </a:t>
            </a:r>
            <a:r>
              <a:rPr dirty="0" err="1" lang="en-US" smtClean="0" sz="1200"/>
              <a:t>Buisness</a:t>
            </a:r>
            <a:r>
              <a:rPr dirty="0" lang="en-US" smtClean="0" sz="1200"/>
              <a:t> Premium) too SBI Life witnessed exceptional growth of 150 per cent </a:t>
            </a:r>
            <a:r>
              <a:rPr dirty="0" err="1" lang="en-US" smtClean="0" sz="1200"/>
              <a:t>YoY</a:t>
            </a:r>
            <a:r>
              <a:rPr dirty="0" lang="en-US" smtClean="0" sz="1200"/>
              <a:t> in November month against the growth of 58.63% </a:t>
            </a:r>
            <a:r>
              <a:rPr dirty="0" err="1" lang="en-US" smtClean="0" sz="1200"/>
              <a:t>YoY</a:t>
            </a:r>
            <a:r>
              <a:rPr dirty="0" lang="en-US" smtClean="0" sz="1200"/>
              <a:t> of whole Private Insurers'  NBP.</a:t>
            </a:r>
          </a:p>
          <a:p>
            <a:pPr algn="just" indent="-285750" lvl="0" marL="285750">
              <a:buFont charset="0" pitchFamily="34" typeface="Arial"/>
              <a:buChar char="•"/>
            </a:pPr>
            <a:r>
              <a:rPr dirty="0" lang="en-US" smtClean="0" sz="1200"/>
              <a:t>New Business premium registered growth of 77% in H1FY22. Persistency Ratio of SBI Life improved from 83.2% in H1FY21 to 84.7% in H1FY22 due to focus on improving the quality of business and customer retention. Value of New Business Margin too improved by 510 bps to 25.3%  in H1FY22. </a:t>
            </a:r>
          </a:p>
          <a:p>
            <a:pPr algn="just" indent="-285750" marL="285750">
              <a:buFont charset="0" pitchFamily="34" typeface="Arial"/>
              <a:buChar char="•"/>
            </a:pPr>
            <a:r>
              <a:rPr dirty="0" lang="en-US" smtClean="0" sz="1200">
                <a:solidFill>
                  <a:prstClr val="black"/>
                </a:solidFill>
              </a:rPr>
              <a:t>In First half of Fiscal 2021 SBI Life received a total of 22,606 claims Net of reinsurance, claim amount stood at Rs 1,340 </a:t>
            </a:r>
            <a:r>
              <a:rPr dirty="0" err="1" lang="en-US" smtClean="0" sz="1200">
                <a:solidFill>
                  <a:prstClr val="black"/>
                </a:solidFill>
              </a:rPr>
              <a:t>crore</a:t>
            </a:r>
            <a:r>
              <a:rPr dirty="0" lang="en-US" smtClean="0" sz="1200">
                <a:solidFill>
                  <a:prstClr val="black"/>
                </a:solidFill>
              </a:rPr>
              <a:t>. Of these, 8,956 claims pertain to the first quarter. So, total claims received in the second quarter stood at 13,650, that is 1.5 times the claims in the first three months. </a:t>
            </a:r>
            <a:endParaRPr b="1" dirty="0" lang="en-US" smtClean="0" sz="1200">
              <a:solidFill>
                <a:prstClr val="black"/>
              </a:solidFill>
              <a:cs charset="0" pitchFamily="18" typeface="Times New Roman"/>
            </a:endParaRPr>
          </a:p>
          <a:p>
            <a:pPr algn="just" lvl="0"/>
            <a:endParaRPr b="1"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Outlook</a:t>
            </a:r>
            <a:r>
              <a:rPr b="1" dirty="0" lang="en-US" sz="1200">
                <a:solidFill>
                  <a:prstClr val="black"/>
                </a:solidFill>
                <a:cs charset="0" pitchFamily="18" typeface="Times New Roman"/>
              </a:rPr>
              <a:t>: </a:t>
            </a:r>
          </a:p>
          <a:p>
            <a:pPr algn="just"/>
            <a:r>
              <a:rPr dirty="0" lang="en-US" smtClean="0" sz="1200">
                <a:solidFill>
                  <a:prstClr val="black"/>
                </a:solidFill>
              </a:rPr>
              <a:t>SBI Life insurance  is  the leading private Insurance company. For FY22, the management of the SBI Life expects the share of non-par at 12-13% in their Product Portfolio. Over the medium-to-long term, the non-par share may increase to 15-18%. The shift in product mix towards higher margin products such as non-par would help in improvement of VNB margin of the company. </a:t>
            </a:r>
            <a:r>
              <a:rPr dirty="0" lang="en-US" smtClean="0" sz="1200"/>
              <a:t>SBI Life has set aside an additional reserve of Rs 266 </a:t>
            </a:r>
            <a:r>
              <a:rPr dirty="0" err="1" lang="en-US" smtClean="0" sz="1200"/>
              <a:t>crore</a:t>
            </a:r>
            <a:r>
              <a:rPr dirty="0" lang="en-US" smtClean="0" sz="1200"/>
              <a:t> towards Covid-19 pandemic as of September 2021. </a:t>
            </a:r>
            <a:r>
              <a:rPr dirty="0" lang="en-US" smtClean="0" sz="1200">
                <a:solidFill>
                  <a:prstClr val="black"/>
                </a:solidFill>
              </a:rPr>
              <a:t>Hence</a:t>
            </a:r>
            <a:r>
              <a:rPr dirty="0" lang="en-US" sz="1200">
                <a:solidFill>
                  <a:prstClr val="black"/>
                </a:solidFill>
              </a:rPr>
              <a:t>, investors can buy the stock at CMP of </a:t>
            </a:r>
            <a:r>
              <a:rPr dirty="0" lang="en-US" smtClean="0" sz="1200">
                <a:solidFill>
                  <a:prstClr val="black"/>
                </a:solidFill>
              </a:rPr>
              <a:t>Rs.1150 </a:t>
            </a:r>
            <a:r>
              <a:rPr dirty="0" lang="en-US" sz="1200">
                <a:solidFill>
                  <a:prstClr val="black"/>
                </a:solidFill>
              </a:rPr>
              <a:t>for target price of </a:t>
            </a:r>
            <a:r>
              <a:rPr dirty="0" lang="en-US" smtClean="0" sz="1200">
                <a:solidFill>
                  <a:prstClr val="black"/>
                </a:solidFill>
              </a:rPr>
              <a:t>Rs.1440. </a:t>
            </a:r>
            <a:r>
              <a:rPr dirty="0" lang="en-US" sz="1200">
                <a:solidFill>
                  <a:prstClr val="black"/>
                </a:solidFill>
              </a:rPr>
              <a:t>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SBI Life Insurance Company Ltd. </a:t>
            </a:r>
            <a:endParaRPr dirty="0" lang="en-US">
              <a:solidFill>
                <a:schemeClr val="tx1">
                  <a:lumMod val="95000"/>
                  <a:lumOff val="5000"/>
                </a:schemeClr>
              </a:solidFill>
            </a:endParaRPr>
          </a:p>
          <a:p>
            <a:pPr algn="ctr"/>
            <a:r>
              <a:rPr dirty="0" lang="en-US">
                <a:solidFill>
                  <a:schemeClr val="tx1">
                    <a:lumMod val="95000"/>
                    <a:lumOff val="5000"/>
                  </a:schemeClr>
                </a:solidFill>
              </a:rPr>
              <a:t>CMP - Rs. </a:t>
            </a:r>
            <a:r>
              <a:rPr dirty="0" lang="en-US" smtClean="0">
                <a:solidFill>
                  <a:schemeClr val="tx1">
                    <a:lumMod val="95000"/>
                    <a:lumOff val="5000"/>
                  </a:schemeClr>
                </a:solidFill>
              </a:rPr>
              <a:t>1150  </a:t>
            </a:r>
            <a:r>
              <a:rPr dirty="0" lang="en-US">
                <a:solidFill>
                  <a:schemeClr val="tx1">
                    <a:lumMod val="95000"/>
                    <a:lumOff val="5000"/>
                  </a:schemeClr>
                </a:solidFill>
              </a:rPr>
              <a:t>Target - </a:t>
            </a:r>
            <a:r>
              <a:rPr dirty="0" lang="en-US" smtClean="0">
                <a:solidFill>
                  <a:schemeClr val="tx1">
                    <a:lumMod val="95000"/>
                    <a:lumOff val="5000"/>
                  </a:schemeClr>
                </a:solidFill>
              </a:rPr>
              <a:t>Rs.1440</a:t>
            </a:r>
            <a:endParaRPr dirty="0" lang="en-US">
              <a:solidFill>
                <a:schemeClr val="tx1">
                  <a:lumMod val="95000"/>
                  <a:lumOff val="5000"/>
                </a:schemeClr>
              </a:solidFill>
            </a:endParaRPr>
          </a:p>
        </p:txBody>
      </p:sp>
      <p:pic>
        <p:nvPicPr>
          <p:cNvPr id="1026" name="Picture 2"/>
          <p:cNvPicPr>
            <a:picLocks noChangeArrowheads="1" noChangeAspect="1"/>
          </p:cNvPicPr>
          <p:nvPr/>
        </p:nvPicPr>
        <p:blipFill>
          <a:blip cstate="print" r:embed="rId5"/>
          <a:srcRect/>
          <a:stretch>
            <a:fillRect/>
          </a:stretch>
        </p:blipFill>
        <p:spPr bwMode="auto">
          <a:xfrm>
            <a:off x="142844" y="714356"/>
            <a:ext cx="2571768" cy="5500726"/>
          </a:xfrm>
          <a:prstGeom prst="rect">
            <a:avLst/>
          </a:prstGeom>
          <a:noFill/>
          <a:ln w="9525">
            <a:noFill/>
            <a:miter lim="800000"/>
            <a:headEnd/>
            <a:tailEnd/>
          </a:ln>
          <a:effectLst/>
        </p:spPr>
      </p:pic>
      <p:pic>
        <p:nvPicPr>
          <p:cNvPr descr="Header.jpg" id="15" name="Picture 14"/>
          <p:cNvPicPr>
            <a:picLocks noChangeAspect="1"/>
          </p:cNvPicPr>
          <p:nvPr/>
        </p:nvPicPr>
        <p:blipFill>
          <a:blip cstate="print" r:embed="rId3"/>
          <a:stretch>
            <a:fillRect/>
          </a:stretch>
        </p:blipFill>
        <p:spPr>
          <a:xfrm>
            <a:off x="0" y="6166050"/>
            <a:ext cx="9144000" cy="691950"/>
          </a:xfrm>
          <a:prstGeom prst="rect">
            <a:avLst/>
          </a:prstGeom>
        </p:spPr>
      </p:pic>
      <p:sp>
        <p:nvSpPr>
          <p:cNvPr id="16" name="TextBox 15"/>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7"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777886740"/>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31" name="Picture 30"/>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928927" y="785795"/>
            <a:ext cx="6077915" cy="5601533"/>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r>
              <a:rPr b="1" dirty="0" lang="en-US" smtClean="0" sz="1200"/>
              <a:t>Infosys</a:t>
            </a:r>
            <a:r>
              <a:rPr dirty="0" lang="en-US" smtClean="0" sz="1200"/>
              <a:t> </a:t>
            </a:r>
            <a:r>
              <a:rPr dirty="0" lang="en-US" sz="1200"/>
              <a:t>Limited is one of the oldest and largest providers of IT consulting and software services, including </a:t>
            </a:r>
            <a:r>
              <a:rPr dirty="0" lang="en-US" smtClean="0" sz="1200"/>
              <a:t>E-business, </a:t>
            </a:r>
            <a:r>
              <a:rPr dirty="0" lang="en-US" sz="1200"/>
              <a:t>program management and supply chain solutions. Infosys services include application development, product co-development, and system implementation and system engineering. Infosys targets businesses specializing in the insurance, banking, telecom and manufacturing sectors. Company has 260,000 employees and </a:t>
            </a:r>
            <a:r>
              <a:rPr dirty="0" lang="en-US" smtClean="0" sz="1200"/>
              <a:t>highest </a:t>
            </a:r>
            <a:r>
              <a:rPr dirty="0" lang="en-US" sz="1200"/>
              <a:t>revenue come from United states. </a:t>
            </a:r>
            <a:endParaRPr dirty="0" lang="en-IN" sz="1200"/>
          </a:p>
          <a:p>
            <a:pPr algn="just"/>
            <a:r>
              <a:rPr b="1" dirty="0" lang="en-US" sz="1200"/>
              <a:t>Key Takeaways:</a:t>
            </a:r>
          </a:p>
          <a:p>
            <a:pPr algn="just" indent="-285750" marL="285750">
              <a:buFont charset="0" pitchFamily="34" typeface="Arial"/>
              <a:buChar char="•"/>
            </a:pPr>
            <a:r>
              <a:rPr dirty="0" lang="en-US" smtClean="0" sz="1200">
                <a:solidFill>
                  <a:prstClr val="black"/>
                </a:solidFill>
              </a:rPr>
              <a:t>For </a:t>
            </a:r>
            <a:r>
              <a:rPr dirty="0" lang="en-US" sz="1200">
                <a:solidFill>
                  <a:prstClr val="black"/>
                </a:solidFill>
              </a:rPr>
              <a:t>FY22 Company has guided for the revenue growth of 16.5% - 17.5% in constant currency terms, and operating margin guidance at 22%-24%.</a:t>
            </a:r>
          </a:p>
          <a:p>
            <a:pPr algn="just" indent="-285750" marL="285750">
              <a:buFont charset="0" pitchFamily="34" typeface="Arial"/>
              <a:buChar char="•"/>
            </a:pPr>
            <a:r>
              <a:rPr dirty="0" lang="en-US" smtClean="0" sz="1200">
                <a:solidFill>
                  <a:prstClr val="black"/>
                </a:solidFill>
              </a:rPr>
              <a:t>Around </a:t>
            </a:r>
            <a:r>
              <a:rPr dirty="0" lang="en-US" sz="1200">
                <a:solidFill>
                  <a:prstClr val="black"/>
                </a:solidFill>
              </a:rPr>
              <a:t>32% of the revenue come from BFSI segment which saw a growth of 21.53% in Q2FY22.Manufacturing sector saw growth of 43% Y-o-Y.</a:t>
            </a:r>
          </a:p>
          <a:p>
            <a:pPr algn="just" indent="-285750" marL="285750">
              <a:buFont charset="0" pitchFamily="34" typeface="Arial"/>
              <a:buChar char="•"/>
            </a:pPr>
            <a:r>
              <a:rPr dirty="0" lang="en-US" smtClean="0" sz="1200">
                <a:solidFill>
                  <a:prstClr val="black"/>
                </a:solidFill>
              </a:rPr>
              <a:t>Company </a:t>
            </a:r>
            <a:r>
              <a:rPr dirty="0" lang="en-US" sz="1200">
                <a:solidFill>
                  <a:prstClr val="black"/>
                </a:solidFill>
              </a:rPr>
              <a:t>won 22 large deals of over $50mn in Q2FY22, totaling $2.15bn TCV. Regionally, 15 were from Americas, 6 from Europe and 1 from Rest of the World. The share of the new deals in Q2FY22 was 37%.</a:t>
            </a:r>
          </a:p>
          <a:p>
            <a:pPr algn="just" indent="-285750" marL="285750">
              <a:buFont charset="0" pitchFamily="34" typeface="Arial"/>
              <a:buChar char="•"/>
            </a:pPr>
            <a:r>
              <a:rPr dirty="0" lang="en-US" smtClean="0" sz="1200">
                <a:solidFill>
                  <a:prstClr val="black"/>
                </a:solidFill>
              </a:rPr>
              <a:t>In </a:t>
            </a:r>
            <a:r>
              <a:rPr dirty="0" lang="en-US" sz="1200">
                <a:solidFill>
                  <a:prstClr val="black"/>
                </a:solidFill>
              </a:rPr>
              <a:t>FY21 Company generated cash flow of 3.3 Billion dollar and free cash flow of </a:t>
            </a:r>
            <a:r>
              <a:rPr dirty="0" lang="en-US" smtClean="0" sz="1200">
                <a:solidFill>
                  <a:prstClr val="black"/>
                </a:solidFill>
              </a:rPr>
              <a:t>3 </a:t>
            </a:r>
            <a:r>
              <a:rPr dirty="0" lang="en-US" sz="1200">
                <a:solidFill>
                  <a:prstClr val="black"/>
                </a:solidFill>
              </a:rPr>
              <a:t>Billion dollar. In FY21 they did a buy-back of ₹ 11093 crore</a:t>
            </a:r>
            <a:r>
              <a:rPr dirty="0" lang="en-US" smtClean="0" sz="1200">
                <a:solidFill>
                  <a:prstClr val="black"/>
                </a:solidFill>
              </a:rPr>
              <a:t>.</a:t>
            </a:r>
            <a:endParaRPr dirty="0" lang="en-US" sz="1200">
              <a:solidFill>
                <a:prstClr val="black"/>
              </a:solidFill>
            </a:endParaRPr>
          </a:p>
          <a:p>
            <a:pPr algn="just"/>
            <a:r>
              <a:rPr b="1" dirty="0" lang="en-US" smtClean="0" sz="1200"/>
              <a:t>OUTLOOK</a:t>
            </a:r>
            <a:r>
              <a:rPr b="1" dirty="0" lang="en-US" sz="1200"/>
              <a:t>:</a:t>
            </a:r>
            <a:endParaRPr b="1" dirty="0" lang="en-IN" sz="1200"/>
          </a:p>
          <a:p>
            <a:pPr algn="just"/>
            <a:r>
              <a:rPr dirty="0" lang="en-US" sz="1200"/>
              <a:t>Infosys is the second largest IT consultancy company of the </a:t>
            </a:r>
            <a:r>
              <a:rPr dirty="0" lang="en-US" smtClean="0" sz="1200"/>
              <a:t>country. </a:t>
            </a:r>
            <a:r>
              <a:rPr dirty="0" lang="en-US" sz="1200"/>
              <a:t>In </a:t>
            </a:r>
            <a:r>
              <a:rPr dirty="0" lang="en-US" smtClean="0" sz="1200"/>
              <a:t>FY21, </a:t>
            </a:r>
            <a:r>
              <a:rPr dirty="0" lang="en-US" sz="1200"/>
              <a:t>around 41% of the revenue come from digital segment which is high margin segment for the company. North America Saw a growth of 23% in the second quarter of FY22 which is the largest market for the company. After second quarter company has increased their revenue guidance to 17%.In FY22 United states technology spending is expected to reach 2.075 trillion dollar and Infosys being a large player in US is expected to do well. Infosys is a cash generating machine produces around $3 Billion of cash flow which is used by the company </a:t>
            </a:r>
            <a:r>
              <a:rPr dirty="0" lang="en-US" smtClean="0" sz="1200"/>
              <a:t>in </a:t>
            </a:r>
            <a:r>
              <a:rPr dirty="0" lang="en-US" sz="1200"/>
              <a:t>paying dividend and doing </a:t>
            </a:r>
            <a:r>
              <a:rPr dirty="0" lang="en-US" smtClean="0" sz="1200"/>
              <a:t>buyback. As organizations </a:t>
            </a:r>
            <a:r>
              <a:rPr dirty="0" lang="en-US" sz="1200"/>
              <a:t>around the world have increasing their digital spending</a:t>
            </a:r>
            <a:r>
              <a:rPr dirty="0" lang="en-US" smtClean="0" sz="1200"/>
              <a:t>, which </a:t>
            </a:r>
            <a:r>
              <a:rPr dirty="0" lang="en-US" sz="1200"/>
              <a:t>will give benefit to Indian companies and Infosys being a large player with great reputation among its client is going to be benefitted by this IT boom. We recommend buying Infosys at current market price for the target of </a:t>
            </a:r>
            <a:r>
              <a:rPr dirty="0" lang="en-US" smtClean="0" sz="1200"/>
              <a:t>Rs. 2200, as </a:t>
            </a:r>
            <a:r>
              <a:rPr dirty="0" lang="en-US" sz="1200"/>
              <a:t>Infy is well-placed for growth from a long-term perspective backed by multiple </a:t>
            </a:r>
            <a:r>
              <a:rPr dirty="0" lang="en-US" smtClean="0" sz="1200"/>
              <a:t>long-term </a:t>
            </a:r>
            <a:r>
              <a:rPr dirty="0" lang="en-US" sz="1200"/>
              <a:t>contracts with the world’s leading </a:t>
            </a:r>
            <a:r>
              <a:rPr dirty="0" lang="en-US" smtClean="0" sz="1200"/>
              <a:t>companies.</a:t>
            </a:r>
            <a:endParaRPr dirty="0" lang="en-IN" sz="1200"/>
          </a:p>
          <a:p>
            <a:pPr algn="just" lvl="0"/>
            <a:endParaRPr dirty="0" lang="en-US" sz="10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Infosys </a:t>
            </a:r>
            <a:r>
              <a:rPr dirty="0" lang="en-US">
                <a:solidFill>
                  <a:schemeClr val="tx1">
                    <a:lumMod val="95000"/>
                    <a:lumOff val="5000"/>
                  </a:schemeClr>
                </a:solidFill>
              </a:rPr>
              <a:t>Ltd. </a:t>
            </a:r>
          </a:p>
          <a:p>
            <a:pPr algn="ctr"/>
            <a:r>
              <a:rPr dirty="0" lang="en-US">
                <a:solidFill>
                  <a:schemeClr val="tx1">
                    <a:lumMod val="95000"/>
                    <a:lumOff val="5000"/>
                  </a:schemeClr>
                </a:solidFill>
              </a:rPr>
              <a:t>CMP – </a:t>
            </a:r>
            <a:r>
              <a:rPr dirty="0" lang="en-US" smtClean="0">
                <a:solidFill>
                  <a:schemeClr val="tx1">
                    <a:lumMod val="95000"/>
                    <a:lumOff val="5000"/>
                  </a:schemeClr>
                </a:solidFill>
              </a:rPr>
              <a:t>Rs.1858  </a:t>
            </a:r>
            <a:r>
              <a:rPr dirty="0" lang="en-US">
                <a:solidFill>
                  <a:schemeClr val="tx1">
                    <a:lumMod val="95000"/>
                    <a:lumOff val="5000"/>
                  </a:schemeClr>
                </a:solidFill>
              </a:rPr>
              <a:t>Target - </a:t>
            </a:r>
            <a:r>
              <a:rPr dirty="0" lang="en-US" smtClean="0">
                <a:solidFill>
                  <a:schemeClr val="tx1">
                    <a:lumMod val="95000"/>
                    <a:lumOff val="5000"/>
                  </a:schemeClr>
                </a:solidFill>
              </a:rPr>
              <a:t>Rs.2200 </a:t>
            </a:r>
            <a:endParaRPr dirty="0" lang="en-US">
              <a:solidFill>
                <a:schemeClr val="tx1">
                  <a:lumMod val="95000"/>
                  <a:lumOff val="5000"/>
                </a:schemeClr>
              </a:solidFill>
            </a:endParaRPr>
          </a:p>
        </p:txBody>
      </p:sp>
      <p:pic>
        <p:nvPicPr>
          <p:cNvPr id="9" name="Picture 8"/>
          <p:cNvPicPr>
            <a:picLocks noChangeAspect="1"/>
          </p:cNvPicPr>
          <p:nvPr/>
        </p:nvPicPr>
        <p:blipFill>
          <a:blip cstate="print" r:embed="rId5">
            <a:extLst>
              <a:ext uri="{28A0092B-C50C-407E-A947-70E740481C1C}">
                <a14:useLocalDpi xmlns:a14="http://schemas.microsoft.com/office/drawing/2010/main" xmlns="" val="0"/>
              </a:ext>
            </a:extLst>
          </a:blip>
          <a:stretch>
            <a:fillRect/>
          </a:stretch>
        </p:blipFill>
        <p:spPr>
          <a:xfrm>
            <a:off x="142844" y="785794"/>
            <a:ext cx="2714644" cy="5423462"/>
          </a:xfrm>
          <a:prstGeom prst="rect">
            <a:avLst/>
          </a:prstGeom>
        </p:spPr>
      </p:pic>
      <p:pic>
        <p:nvPicPr>
          <p:cNvPr descr="Header.jpg" id="32" name="Picture 31"/>
          <p:cNvPicPr>
            <a:picLocks noChangeAspect="1"/>
          </p:cNvPicPr>
          <p:nvPr/>
        </p:nvPicPr>
        <p:blipFill>
          <a:blip cstate="print" r:embed="rId3"/>
          <a:stretch>
            <a:fillRect/>
          </a:stretch>
        </p:blipFill>
        <p:spPr>
          <a:xfrm>
            <a:off x="0" y="6166050"/>
            <a:ext cx="9144000" cy="691950"/>
          </a:xfrm>
          <a:prstGeom prst="rect">
            <a:avLst/>
          </a:prstGeom>
        </p:spPr>
      </p:pic>
      <p:sp>
        <p:nvSpPr>
          <p:cNvPr id="33" name="TextBox 3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3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2302344928"/>
      </p:ext>
    </p:extLst>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31" name="Picture 30"/>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19401" y="768577"/>
            <a:ext cx="5967985" cy="5447645"/>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b="1" dirty="0" lang="en-US" smtClean="0" sz="1200">
                <a:solidFill>
                  <a:prstClr val="black"/>
                </a:solidFill>
                <a:cs charset="0" pitchFamily="18" typeface="Times New Roman"/>
              </a:rPr>
              <a:t>HUL</a:t>
            </a:r>
            <a:r>
              <a:rPr dirty="0" lang="en-IN" smtClean="0" sz="1200"/>
              <a:t> </a:t>
            </a:r>
            <a:r>
              <a:rPr dirty="0" lang="en-IN" sz="1200"/>
              <a:t>is India’s largest fast-moving consumer goods company with well-renowned household products. With 44 brands spanning 14 distinct categories such as soaps, detergents, shampoos, skin care, toothpaste, deodorants, cosmetics, tea, coffee, packaged foods, ice cream, and water purifiers, </a:t>
            </a:r>
            <a:r>
              <a:rPr dirty="0" lang="en-US" sz="1200"/>
              <a:t>Hindustan Unilever (HUL), a subsidiary of Unilever </a:t>
            </a:r>
            <a:r>
              <a:rPr dirty="0" lang="en-US" smtClean="0" sz="1200"/>
              <a:t>PLC, has a very strong brand presence and is a market leader in majority of the products they deals in.  </a:t>
            </a:r>
            <a:endParaRPr dirty="0" lang="en-IN" smtClean="0" sz="1200"/>
          </a:p>
          <a:p>
            <a:pPr algn="just" lvl="0"/>
            <a:r>
              <a:rPr b="1" dirty="0" lang="en-US" smtClean="0" sz="1200">
                <a:solidFill>
                  <a:prstClr val="black"/>
                </a:solidFill>
                <a:cs charset="0" pitchFamily="18" typeface="Times New Roman"/>
              </a:rPr>
              <a:t>Key </a:t>
            </a:r>
            <a:r>
              <a:rPr b="1" dirty="0" lang="en-US" sz="1200">
                <a:solidFill>
                  <a:prstClr val="black"/>
                </a:solidFill>
                <a:cs charset="0" pitchFamily="18" typeface="Times New Roman"/>
              </a:rPr>
              <a:t>Takeaways:</a:t>
            </a:r>
          </a:p>
          <a:p>
            <a:pPr algn="just" indent="-285750" lvl="0" marL="285750">
              <a:buFont charset="0" pitchFamily="34" typeface="Arial"/>
              <a:buChar char="•"/>
            </a:pPr>
            <a:r>
              <a:rPr dirty="0" lang="en-US" smtClean="0" sz="1200">
                <a:solidFill>
                  <a:prstClr val="black"/>
                </a:solidFill>
              </a:rPr>
              <a:t>HUL continued to gain market share in 75% of their business, Beauty and Personal care is their Biggest segment in terms of revenue and also contribute highest margin.</a:t>
            </a:r>
            <a:endParaRPr dirty="0" lang="en-US" sz="1200">
              <a:solidFill>
                <a:prstClr val="black"/>
              </a:solidFill>
            </a:endParaRPr>
          </a:p>
          <a:p>
            <a:pPr algn="just" indent="-285750" lvl="0" marL="285750">
              <a:buFont charset="0" pitchFamily="34" typeface="Arial"/>
              <a:buChar char="•"/>
            </a:pPr>
            <a:r>
              <a:rPr dirty="0" lang="en-US" smtClean="0" sz="1200">
                <a:solidFill>
                  <a:prstClr val="black"/>
                </a:solidFill>
              </a:rPr>
              <a:t>In second Quarter company reported 4% volume growth, while total revenue growth came at 11%.Company recently has taken price hike to offset raw material cost.</a:t>
            </a:r>
          </a:p>
          <a:p>
            <a:pPr algn="just" indent="-285750" lvl="0" marL="285750">
              <a:buFont charset="0" pitchFamily="34" typeface="Arial"/>
              <a:buChar char="•"/>
            </a:pPr>
            <a:r>
              <a:rPr dirty="0" lang="en-US" smtClean="0" sz="1200">
                <a:solidFill>
                  <a:prstClr val="black"/>
                </a:solidFill>
              </a:rPr>
              <a:t>HUL is the market leader wit very strong brand value so any cost pressure has always been passed on to the customer to maintain their margin.</a:t>
            </a:r>
          </a:p>
          <a:p>
            <a:pPr algn="just" indent="-285750" lvl="0" marL="285750">
              <a:buFont charset="0" pitchFamily="34" typeface="Arial"/>
              <a:buChar char="•"/>
            </a:pPr>
            <a:r>
              <a:rPr dirty="0" lang="en-US" smtClean="0" sz="1200">
                <a:solidFill>
                  <a:prstClr val="black"/>
                </a:solidFill>
              </a:rPr>
              <a:t>Company is having strong focus on digital space and now 15% of the total revenue come from this space.</a:t>
            </a:r>
          </a:p>
          <a:p>
            <a:pPr algn="just" indent="-285750" lvl="0" marL="285750">
              <a:buFont charset="0" pitchFamily="34" typeface="Arial"/>
              <a:buChar char="•"/>
            </a:pPr>
            <a:r>
              <a:rPr dirty="0" lang="en-US" smtClean="0" sz="1200">
                <a:solidFill>
                  <a:prstClr val="black"/>
                </a:solidFill>
              </a:rPr>
              <a:t>It has a very strong innovating pipeline and they are preparing to launch new products in coming quarter which will be margin accretive.</a:t>
            </a:r>
            <a:endParaRPr dirty="0" lang="en-US" sz="1200">
              <a:solidFill>
                <a:prstClr val="black"/>
              </a:solidFill>
            </a:endParaRPr>
          </a:p>
          <a:p>
            <a:pPr algn="just" lvl="0"/>
            <a:r>
              <a:rPr b="1" dirty="0" lang="en-US" sz="1200">
                <a:solidFill>
                  <a:prstClr val="black"/>
                </a:solidFill>
                <a:cs charset="0" pitchFamily="18" typeface="Times New Roman"/>
              </a:rPr>
              <a:t>Outlook: </a:t>
            </a:r>
          </a:p>
          <a:p>
            <a:pPr algn="just" lvl="0"/>
            <a:r>
              <a:rPr dirty="0" lang="en-US" smtClean="0" sz="1200">
                <a:solidFill>
                  <a:prstClr val="black"/>
                </a:solidFill>
              </a:rPr>
              <a:t>HUL is a subsidiary of </a:t>
            </a:r>
            <a:r>
              <a:rPr dirty="0" err="1" lang="en-US" smtClean="0" sz="1200">
                <a:solidFill>
                  <a:prstClr val="black"/>
                </a:solidFill>
              </a:rPr>
              <a:t>unilever</a:t>
            </a:r>
            <a:r>
              <a:rPr dirty="0" lang="en-US" smtClean="0" sz="1200">
                <a:solidFill>
                  <a:prstClr val="black"/>
                </a:solidFill>
              </a:rPr>
              <a:t> </a:t>
            </a:r>
            <a:r>
              <a:rPr dirty="0" err="1" lang="en-US" smtClean="0" sz="1200">
                <a:solidFill>
                  <a:prstClr val="black"/>
                </a:solidFill>
              </a:rPr>
              <a:t>PLCn</a:t>
            </a:r>
            <a:r>
              <a:rPr dirty="0" lang="en-US" smtClean="0" sz="1200">
                <a:solidFill>
                  <a:prstClr val="black"/>
                </a:solidFill>
              </a:rPr>
              <a:t>, its products are spread across </a:t>
            </a:r>
            <a:r>
              <a:rPr dirty="0" lang="en-US" smtClean="0" sz="1200"/>
              <a:t>discretionary and non-discretionary </a:t>
            </a:r>
            <a:r>
              <a:rPr dirty="0" lang="en-US" sz="1200"/>
              <a:t>segments comprising of health, hygiene and nutrition </a:t>
            </a:r>
            <a:r>
              <a:rPr dirty="0" lang="en-US" smtClean="0" sz="1200"/>
              <a:t>products. HUL </a:t>
            </a:r>
            <a:r>
              <a:rPr dirty="0" lang="en-US" sz="1200"/>
              <a:t>strengthened its market leadership despite inflationary headwinds. Nutrition business </a:t>
            </a:r>
            <a:r>
              <a:rPr dirty="0" lang="en-US" smtClean="0" sz="1200"/>
              <a:t>is </a:t>
            </a:r>
            <a:r>
              <a:rPr dirty="0" lang="en-US" sz="1200"/>
              <a:t>expected to post healthy growth as business returned to normalcy post supply chain disruption and also improved in-mobility and improving out-of-home consumption. </a:t>
            </a:r>
            <a:r>
              <a:rPr dirty="0" lang="en-US" smtClean="0" sz="1200"/>
              <a:t>Company </a:t>
            </a:r>
            <a:r>
              <a:rPr dirty="0" lang="en-US" sz="1200"/>
              <a:t>has taken price increases to offset raw material </a:t>
            </a:r>
            <a:r>
              <a:rPr dirty="0" lang="en-US" smtClean="0" sz="1200"/>
              <a:t>inflation hence the </a:t>
            </a:r>
            <a:r>
              <a:rPr dirty="0" lang="en-US" sz="1200"/>
              <a:t>impact on persistent inflation on margins could be </a:t>
            </a:r>
            <a:r>
              <a:rPr dirty="0" lang="en-US" smtClean="0" sz="1200"/>
              <a:t>limited and company would be able to  </a:t>
            </a:r>
            <a:r>
              <a:rPr dirty="0" lang="en-US" sz="1200"/>
              <a:t>maintain the guided margin band of 24-25% for </a:t>
            </a:r>
            <a:r>
              <a:rPr dirty="0" lang="en-US" smtClean="0" sz="1200"/>
              <a:t>FY22</a:t>
            </a:r>
            <a:r>
              <a:rPr dirty="0" lang="en-US" smtClean="0" sz="1200">
                <a:solidFill>
                  <a:prstClr val="black"/>
                </a:solidFill>
              </a:rPr>
              <a:t>.</a:t>
            </a:r>
            <a:r>
              <a:rPr dirty="0" lang="en-US" smtClean="0" sz="1200"/>
              <a:t>Company </a:t>
            </a:r>
            <a:r>
              <a:rPr dirty="0" lang="en-US" sz="1200"/>
              <a:t>has the right growth matrix like a broad-based </a:t>
            </a:r>
            <a:r>
              <a:rPr dirty="0" lang="en-US" smtClean="0" sz="1200"/>
              <a:t>portfolio, </a:t>
            </a:r>
            <a:r>
              <a:rPr dirty="0" lang="en-US" sz="1200"/>
              <a:t>continued cost savings agenda, growing traction in </a:t>
            </a:r>
            <a:r>
              <a:rPr dirty="0" lang="en-US" smtClean="0" sz="1200"/>
              <a:t>GSK </a:t>
            </a:r>
            <a:r>
              <a:rPr dirty="0" lang="en-US" sz="1200"/>
              <a:t>business, and execution </a:t>
            </a:r>
            <a:r>
              <a:rPr dirty="0" lang="en-US" smtClean="0" sz="1200"/>
              <a:t>power. </a:t>
            </a:r>
            <a:r>
              <a:rPr dirty="0" lang="en-US" sz="1200"/>
              <a:t>Given the volatile market outlook and relatively stable earnings growth trajectory we believe </a:t>
            </a:r>
            <a:r>
              <a:rPr dirty="0" lang="en-US" smtClean="0" sz="1200"/>
              <a:t>HUL </a:t>
            </a:r>
            <a:r>
              <a:rPr dirty="0" lang="en-US" sz="1200"/>
              <a:t>could perform </a:t>
            </a:r>
            <a:r>
              <a:rPr dirty="0" lang="en-US" smtClean="0" sz="1200"/>
              <a:t>well.</a:t>
            </a:r>
            <a:r>
              <a:rPr dirty="0" lang="en-US" sz="1200">
                <a:solidFill>
                  <a:prstClr val="black"/>
                </a:solidFill>
              </a:rPr>
              <a:t> At CMP of </a:t>
            </a:r>
            <a:r>
              <a:rPr dirty="0" lang="en-US" smtClean="0" sz="1200">
                <a:solidFill>
                  <a:prstClr val="black"/>
                </a:solidFill>
              </a:rPr>
              <a:t>Rs.2287 </a:t>
            </a:r>
            <a:r>
              <a:rPr dirty="0" lang="en-US" sz="1200">
                <a:solidFill>
                  <a:prstClr val="black"/>
                </a:solidFill>
              </a:rPr>
              <a:t>we are recommend buy for the target of </a:t>
            </a:r>
            <a:r>
              <a:rPr dirty="0" lang="en-US" smtClean="0" sz="1200">
                <a:solidFill>
                  <a:prstClr val="black"/>
                </a:solidFill>
              </a:rPr>
              <a:t>Rs.2760  </a:t>
            </a:r>
            <a:r>
              <a:rPr dirty="0" lang="en-US" sz="1200">
                <a:solidFill>
                  <a:prstClr val="black"/>
                </a:solidFill>
                <a:cs charset="0" pitchFamily="18" typeface="Times New Roman"/>
              </a:rPr>
              <a:t>with time horizon of next 9-12 months</a:t>
            </a: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Hindustan Unilever </a:t>
            </a:r>
            <a:r>
              <a:rPr dirty="0" lang="en-US">
                <a:solidFill>
                  <a:schemeClr val="tx1">
                    <a:lumMod val="95000"/>
                    <a:lumOff val="5000"/>
                  </a:schemeClr>
                </a:solidFill>
              </a:rPr>
              <a:t>Ltd. </a:t>
            </a:r>
          </a:p>
          <a:p>
            <a:pPr algn="ctr"/>
            <a:r>
              <a:rPr dirty="0" lang="en-US">
                <a:solidFill>
                  <a:schemeClr val="tx1">
                    <a:lumMod val="95000"/>
                    <a:lumOff val="5000"/>
                  </a:schemeClr>
                </a:solidFill>
              </a:rPr>
              <a:t>CMP - Rs. </a:t>
            </a:r>
            <a:r>
              <a:rPr dirty="0" lang="en-US" smtClean="0">
                <a:solidFill>
                  <a:schemeClr val="tx1">
                    <a:lumMod val="95000"/>
                    <a:lumOff val="5000"/>
                  </a:schemeClr>
                </a:solidFill>
              </a:rPr>
              <a:t>2287  </a:t>
            </a:r>
            <a:r>
              <a:rPr dirty="0" lang="en-US">
                <a:solidFill>
                  <a:schemeClr val="tx1">
                    <a:lumMod val="95000"/>
                    <a:lumOff val="5000"/>
                  </a:schemeClr>
                </a:solidFill>
              </a:rPr>
              <a:t>Target - Rs. </a:t>
            </a:r>
            <a:r>
              <a:rPr dirty="0" lang="en-US" smtClean="0">
                <a:solidFill>
                  <a:schemeClr val="tx1">
                    <a:lumMod val="95000"/>
                    <a:lumOff val="5000"/>
                  </a:schemeClr>
                </a:solidFill>
              </a:rPr>
              <a:t>2760</a:t>
            </a:r>
            <a:endParaRPr dirty="0" lang="en-US">
              <a:solidFill>
                <a:schemeClr val="tx1">
                  <a:lumMod val="95000"/>
                  <a:lumOff val="5000"/>
                </a:schemeClr>
              </a:solidFill>
            </a:endParaRPr>
          </a:p>
        </p:txBody>
      </p:sp>
      <p:pic>
        <p:nvPicPr>
          <p:cNvPr id="4" name="Picture 3"/>
          <p:cNvPicPr>
            <a:picLocks noChangeAspect="1"/>
          </p:cNvPicPr>
          <p:nvPr/>
        </p:nvPicPr>
        <p:blipFill>
          <a:blip cstate="print" r:embed="rId5">
            <a:extLst>
              <a:ext uri="{28A0092B-C50C-407E-A947-70E740481C1C}">
                <a14:useLocalDpi xmlns:a14="http://schemas.microsoft.com/office/drawing/2010/main" xmlns="" val="0"/>
              </a:ext>
            </a:extLst>
          </a:blip>
          <a:stretch>
            <a:fillRect/>
          </a:stretch>
        </p:blipFill>
        <p:spPr>
          <a:xfrm>
            <a:off x="142844" y="785794"/>
            <a:ext cx="2571768" cy="5357850"/>
          </a:xfrm>
          <a:prstGeom prst="rect">
            <a:avLst/>
          </a:prstGeom>
        </p:spPr>
      </p:pic>
      <p:pic>
        <p:nvPicPr>
          <p:cNvPr descr="Header.jpg" id="32" name="Picture 31"/>
          <p:cNvPicPr>
            <a:picLocks noChangeAspect="1"/>
          </p:cNvPicPr>
          <p:nvPr/>
        </p:nvPicPr>
        <p:blipFill>
          <a:blip cstate="print" r:embed="rId3"/>
          <a:stretch>
            <a:fillRect/>
          </a:stretch>
        </p:blipFill>
        <p:spPr>
          <a:xfrm>
            <a:off x="0" y="6166050"/>
            <a:ext cx="9144000" cy="691950"/>
          </a:xfrm>
          <a:prstGeom prst="rect">
            <a:avLst/>
          </a:prstGeom>
        </p:spPr>
      </p:pic>
      <p:sp>
        <p:nvSpPr>
          <p:cNvPr id="33" name="TextBox 3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3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777886740"/>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31" name="Picture 30"/>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4" y="768576"/>
            <a:ext cx="5984016" cy="5816977"/>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b="1" dirty="0" lang="en-US" sz="1200">
                <a:solidFill>
                  <a:prstClr val="black"/>
                </a:solidFill>
              </a:rPr>
              <a:t>APL Apollo </a:t>
            </a:r>
            <a:r>
              <a:rPr b="1" dirty="0" lang="en-US" smtClean="0" sz="1200">
                <a:solidFill>
                  <a:prstClr val="black"/>
                </a:solidFill>
              </a:rPr>
              <a:t>Tubes </a:t>
            </a:r>
            <a:r>
              <a:rPr dirty="0" lang="en-US" smtClean="0" sz="1200">
                <a:solidFill>
                  <a:prstClr val="black"/>
                </a:solidFill>
              </a:rPr>
              <a:t>is </a:t>
            </a:r>
            <a:r>
              <a:rPr dirty="0" lang="en-US" sz="1200">
                <a:solidFill>
                  <a:prstClr val="black"/>
                </a:solidFill>
              </a:rPr>
              <a:t>one of India's leading manufacturers of branded steel products. </a:t>
            </a:r>
            <a:r>
              <a:rPr dirty="0" lang="en-US" smtClean="0" sz="1200">
                <a:solidFill>
                  <a:prstClr val="black"/>
                </a:solidFill>
              </a:rPr>
              <a:t>Company has </a:t>
            </a:r>
            <a:r>
              <a:rPr dirty="0" lang="en-US" sz="1200">
                <a:solidFill>
                  <a:prstClr val="black"/>
                </a:solidFill>
              </a:rPr>
              <a:t>multi-product offerings include over 1100 varieties of MS Black pipes Galvanized </a:t>
            </a:r>
            <a:r>
              <a:rPr dirty="0" lang="en-US" smtClean="0" sz="1200">
                <a:solidFill>
                  <a:prstClr val="black"/>
                </a:solidFill>
              </a:rPr>
              <a:t>Tubes, Pre-Galvanized Tubes, </a:t>
            </a:r>
            <a:r>
              <a:rPr dirty="0" lang="en-US" sz="1200">
                <a:solidFill>
                  <a:prstClr val="black"/>
                </a:solidFill>
              </a:rPr>
              <a:t>Structural ERW Steel tubes and Hollow Sections</a:t>
            </a:r>
            <a:r>
              <a:rPr dirty="0" lang="en-US" smtClean="0" sz="1200">
                <a:solidFill>
                  <a:prstClr val="black"/>
                </a:solidFill>
              </a:rPr>
              <a:t>. </a:t>
            </a:r>
            <a:r>
              <a:rPr dirty="0" lang="en-US" sz="1200">
                <a:solidFill>
                  <a:prstClr val="black"/>
                </a:solidFill>
              </a:rPr>
              <a:t>The Company </a:t>
            </a:r>
            <a:r>
              <a:rPr dirty="0" lang="en-US" smtClean="0" sz="1200">
                <a:solidFill>
                  <a:prstClr val="black"/>
                </a:solidFill>
              </a:rPr>
              <a:t>serves a </a:t>
            </a:r>
            <a:r>
              <a:rPr dirty="0" lang="en-US" sz="1200">
                <a:solidFill>
                  <a:prstClr val="black"/>
                </a:solidFill>
              </a:rPr>
              <a:t>wide spectrum of steel structural products catering to an array of industrial applications such as urban </a:t>
            </a:r>
            <a:r>
              <a:rPr dirty="0" lang="en-US" smtClean="0" sz="1200">
                <a:solidFill>
                  <a:prstClr val="black"/>
                </a:solidFill>
              </a:rPr>
              <a:t>infrastructure, automobile, construction, housing, energy, irrigation, </a:t>
            </a:r>
            <a:r>
              <a:rPr dirty="0" lang="en-US" sz="1200">
                <a:solidFill>
                  <a:prstClr val="black"/>
                </a:solidFill>
              </a:rPr>
              <a:t>solar </a:t>
            </a:r>
            <a:r>
              <a:rPr dirty="0" lang="en-US" smtClean="0" sz="1200">
                <a:solidFill>
                  <a:prstClr val="black"/>
                </a:solidFill>
              </a:rPr>
              <a:t>plants. </a:t>
            </a:r>
            <a:r>
              <a:rPr dirty="0" lang="en-US" sz="1200">
                <a:solidFill>
                  <a:prstClr val="black"/>
                </a:solidFill>
              </a:rPr>
              <a:t>greenhouses and </a:t>
            </a:r>
            <a:r>
              <a:rPr dirty="0" lang="en-US" smtClean="0" sz="1200">
                <a:solidFill>
                  <a:prstClr val="black"/>
                </a:solidFill>
              </a:rPr>
              <a:t>engineering. It has 10 manufacturing Plant with total capacity of 2.55 MPTA.</a:t>
            </a:r>
            <a:endParaRPr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Key </a:t>
            </a:r>
            <a:r>
              <a:rPr b="1" dirty="0" lang="en-US" sz="1200">
                <a:solidFill>
                  <a:prstClr val="black"/>
                </a:solidFill>
                <a:cs charset="0" pitchFamily="18" typeface="Times New Roman"/>
              </a:rPr>
              <a:t>Takeaways:</a:t>
            </a:r>
          </a:p>
          <a:p>
            <a:pPr algn="just" indent="-285750" lvl="0" marL="285750">
              <a:buFont charset="0" pitchFamily="34" typeface="Arial"/>
              <a:buChar char="•"/>
            </a:pPr>
            <a:r>
              <a:rPr dirty="0" lang="en-US" smtClean="0" sz="1200">
                <a:solidFill>
                  <a:prstClr val="black"/>
                </a:solidFill>
              </a:rPr>
              <a:t>APL is the market leader in structural Tube market in India with the market share of 50%, they have a pan India presence with 800 dealers and has constantly increased its capacity.  </a:t>
            </a:r>
            <a:endParaRPr dirty="0" lang="en-US" sz="1200">
              <a:solidFill>
                <a:prstClr val="black"/>
              </a:solidFill>
            </a:endParaRPr>
          </a:p>
          <a:p>
            <a:pPr algn="just" indent="-285750" lvl="0" marL="285750">
              <a:buFont charset="0" pitchFamily="34" typeface="Arial"/>
              <a:buChar char="•"/>
            </a:pPr>
            <a:r>
              <a:rPr dirty="0" lang="en-US" smtClean="0" sz="1200"/>
              <a:t>APL Apollo </a:t>
            </a:r>
            <a:r>
              <a:rPr dirty="0" lang="en-US" sz="1200"/>
              <a:t>was the first domestic player to introduce Direct Forming Technology (DFT) in India, an Italian technology used for tube manufacturing. With the introduction of DFT, </a:t>
            </a:r>
            <a:r>
              <a:rPr dirty="0" lang="en-US" smtClean="0" sz="1200"/>
              <a:t>company is </a:t>
            </a:r>
            <a:r>
              <a:rPr dirty="0" lang="en-US" sz="1200"/>
              <a:t>able to manufacture tubes tailor-made to client </a:t>
            </a:r>
            <a:r>
              <a:rPr dirty="0" lang="en-US" smtClean="0" sz="1200"/>
              <a:t>requirements, which </a:t>
            </a:r>
            <a:r>
              <a:rPr dirty="0" lang="en-US" sz="1200"/>
              <a:t>require less lead </a:t>
            </a:r>
            <a:r>
              <a:rPr dirty="0" lang="en-US" smtClean="0" sz="1200"/>
              <a:t>time and are cost effective also.</a:t>
            </a:r>
          </a:p>
          <a:p>
            <a:pPr algn="just" indent="-285750" lvl="0" marL="285750">
              <a:buFont charset="0" pitchFamily="34" typeface="Arial"/>
              <a:buChar char="•"/>
            </a:pPr>
            <a:r>
              <a:rPr dirty="0" lang="en-US" sz="1200"/>
              <a:t>The company is </a:t>
            </a:r>
            <a:r>
              <a:rPr dirty="0" lang="en-US" smtClean="0" sz="1200"/>
              <a:t>able </a:t>
            </a:r>
            <a:r>
              <a:rPr dirty="0" lang="en-US" sz="1200"/>
              <a:t>to manufacture large jumbo tubes, which is not possible under </a:t>
            </a:r>
            <a:r>
              <a:rPr dirty="0" lang="en-US" smtClean="0" sz="1200"/>
              <a:t>old  methods. Market is transiting </a:t>
            </a:r>
            <a:r>
              <a:rPr dirty="0" lang="en-US" sz="1200"/>
              <a:t>to structural </a:t>
            </a:r>
            <a:r>
              <a:rPr dirty="0" lang="en-US" smtClean="0" sz="1200"/>
              <a:t>tubes, recently </a:t>
            </a:r>
            <a:r>
              <a:rPr dirty="0" lang="en-US" sz="1200"/>
              <a:t>the Delhi government </a:t>
            </a:r>
            <a:r>
              <a:rPr dirty="0" lang="en-US" smtClean="0" sz="1200"/>
              <a:t> </a:t>
            </a:r>
            <a:r>
              <a:rPr dirty="0" lang="en-US" sz="1200"/>
              <a:t>announced construction of seven hospital </a:t>
            </a:r>
            <a:r>
              <a:rPr dirty="0" lang="en-US" smtClean="0" sz="1200"/>
              <a:t>building using </a:t>
            </a:r>
            <a:r>
              <a:rPr dirty="0" lang="en-US" sz="1200"/>
              <a:t>100% structural steel tubes </a:t>
            </a:r>
            <a:r>
              <a:rPr dirty="0" lang="en-US" smtClean="0" sz="1200"/>
              <a:t>and the company is the sole supplier.</a:t>
            </a:r>
          </a:p>
          <a:p>
            <a:pPr algn="just" lvl="0"/>
            <a:r>
              <a:rPr b="1" dirty="0" lang="en-US" smtClean="0" sz="1200">
                <a:solidFill>
                  <a:prstClr val="black"/>
                </a:solidFill>
                <a:cs charset="0" pitchFamily="18" typeface="Times New Roman"/>
              </a:rPr>
              <a:t>Outlook</a:t>
            </a:r>
            <a:r>
              <a:rPr b="1" dirty="0" lang="en-US" sz="1200">
                <a:solidFill>
                  <a:prstClr val="black"/>
                </a:solidFill>
                <a:cs charset="0" pitchFamily="18" typeface="Times New Roman"/>
              </a:rPr>
              <a:t>: </a:t>
            </a:r>
          </a:p>
          <a:p>
            <a:pPr algn="just" lvl="0"/>
            <a:r>
              <a:rPr dirty="0" lang="en-US" smtClean="0" sz="1200">
                <a:solidFill>
                  <a:prstClr val="black"/>
                </a:solidFill>
              </a:rPr>
              <a:t>APL </a:t>
            </a:r>
            <a:r>
              <a:rPr dirty="0" lang="en-US" smtClean="0" sz="1200"/>
              <a:t>currently </a:t>
            </a:r>
            <a:r>
              <a:rPr dirty="0" lang="en-US" sz="1200"/>
              <a:t>dominates the </a:t>
            </a:r>
            <a:r>
              <a:rPr dirty="0" lang="en-US" smtClean="0" sz="1200"/>
              <a:t> structural tubes market </a:t>
            </a:r>
            <a:r>
              <a:rPr dirty="0" lang="en-US" sz="1200"/>
              <a:t>with </a:t>
            </a:r>
            <a:r>
              <a:rPr dirty="0" lang="en-US" smtClean="0" sz="1200"/>
              <a:t>50</a:t>
            </a:r>
            <a:r>
              <a:rPr dirty="0" lang="en-US" sz="1200"/>
              <a:t>% </a:t>
            </a:r>
            <a:r>
              <a:rPr dirty="0" lang="en-US" smtClean="0" sz="1200"/>
              <a:t>share, it </a:t>
            </a:r>
            <a:r>
              <a:rPr dirty="0" lang="en-US" sz="1200"/>
              <a:t>is best placed to benefit from the growing Structural Steel Tubes industry </a:t>
            </a:r>
            <a:r>
              <a:rPr dirty="0" lang="en-US" smtClean="0" sz="1200"/>
              <a:t>as it has first mover advantage and strong brand name. It is expected that realty sector is making a comeback after a decade which will boost revenue for this company as customer are shifting from conventional tubes to structural tubes. Company has taken </a:t>
            </a:r>
            <a:r>
              <a:rPr dirty="0" lang="en-US" sz="1200"/>
              <a:t>Several cost-control </a:t>
            </a:r>
            <a:r>
              <a:rPr dirty="0" lang="en-US" smtClean="0" sz="1200"/>
              <a:t>measures and with the increase in volume operating leverage will also kick in which will lead to </a:t>
            </a:r>
            <a:r>
              <a:rPr dirty="0" lang="en-US" sz="1200"/>
              <a:t>improved margin and higher cash </a:t>
            </a:r>
            <a:r>
              <a:rPr dirty="0" lang="en-US" smtClean="0" sz="1200"/>
              <a:t>generation. Company recently changed their credit policy which has reduce its net working capital and has also reduce their debt quiet significantly.</a:t>
            </a:r>
            <a:r>
              <a:rPr dirty="0" lang="en-US" smtClean="0" sz="1200">
                <a:solidFill>
                  <a:prstClr val="black"/>
                </a:solidFill>
              </a:rPr>
              <a:t> At </a:t>
            </a:r>
            <a:r>
              <a:rPr dirty="0" lang="en-US" sz="1200">
                <a:solidFill>
                  <a:prstClr val="black"/>
                </a:solidFill>
              </a:rPr>
              <a:t>CMP of </a:t>
            </a:r>
            <a:r>
              <a:rPr dirty="0" lang="en-US" smtClean="0" sz="1200">
                <a:solidFill>
                  <a:prstClr val="black"/>
                </a:solidFill>
              </a:rPr>
              <a:t>Rs.1011 </a:t>
            </a:r>
            <a:r>
              <a:rPr dirty="0" lang="en-US" sz="1200">
                <a:solidFill>
                  <a:prstClr val="black"/>
                </a:solidFill>
              </a:rPr>
              <a:t>we </a:t>
            </a:r>
            <a:r>
              <a:rPr dirty="0" lang="en-US" smtClean="0" sz="1200">
                <a:solidFill>
                  <a:prstClr val="black"/>
                </a:solidFill>
              </a:rPr>
              <a:t> </a:t>
            </a:r>
            <a:r>
              <a:rPr dirty="0" lang="en-US" sz="1200">
                <a:solidFill>
                  <a:prstClr val="black"/>
                </a:solidFill>
              </a:rPr>
              <a:t>recommend buy </a:t>
            </a:r>
            <a:r>
              <a:rPr dirty="0" lang="en-US" smtClean="0" sz="1200">
                <a:solidFill>
                  <a:prstClr val="black"/>
                </a:solidFill>
              </a:rPr>
              <a:t> the stock for </a:t>
            </a:r>
            <a:r>
              <a:rPr dirty="0" lang="en-US" sz="1200">
                <a:solidFill>
                  <a:prstClr val="black"/>
                </a:solidFill>
              </a:rPr>
              <a:t>the target </a:t>
            </a:r>
            <a:r>
              <a:rPr dirty="0" lang="en-US" smtClean="0" sz="1200">
                <a:solidFill>
                  <a:prstClr val="black"/>
                </a:solidFill>
              </a:rPr>
              <a:t>price of Rs.1300  </a:t>
            </a:r>
            <a:r>
              <a:rPr dirty="0" lang="en-US" sz="1200">
                <a:solidFill>
                  <a:prstClr val="black"/>
                </a:solidFill>
                <a:cs charset="0" pitchFamily="18" typeface="Times New Roman"/>
              </a:rPr>
              <a:t>with time horizon of next 9-12 months</a:t>
            </a:r>
          </a:p>
          <a:p>
            <a:pPr algn="just" lvl="0"/>
            <a:endParaRPr dirty="0" lang="en-US" sz="1200">
              <a:solidFill>
                <a:prstClr val="black"/>
              </a:solidFill>
              <a:cs charset="0" pitchFamily="18" typeface="Times New Roman"/>
            </a:endParaRPr>
          </a:p>
          <a:p>
            <a:pPr algn="just" lvl="0"/>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APL Apollo tubes </a:t>
            </a:r>
            <a:r>
              <a:rPr dirty="0" lang="en-US">
                <a:solidFill>
                  <a:schemeClr val="tx1">
                    <a:lumMod val="95000"/>
                    <a:lumOff val="5000"/>
                  </a:schemeClr>
                </a:solidFill>
              </a:rPr>
              <a:t>Ltd.</a:t>
            </a:r>
          </a:p>
          <a:p>
            <a:pPr algn="ctr"/>
            <a:r>
              <a:rPr dirty="0" lang="en-US">
                <a:solidFill>
                  <a:schemeClr val="tx1">
                    <a:lumMod val="95000"/>
                    <a:lumOff val="5000"/>
                  </a:schemeClr>
                </a:solidFill>
              </a:rPr>
              <a:t>CMP – </a:t>
            </a:r>
            <a:r>
              <a:rPr dirty="0" lang="en-US" smtClean="0">
                <a:solidFill>
                  <a:schemeClr val="tx1">
                    <a:lumMod val="95000"/>
                    <a:lumOff val="5000"/>
                  </a:schemeClr>
                </a:solidFill>
              </a:rPr>
              <a:t>Rs.1011   </a:t>
            </a:r>
            <a:r>
              <a:rPr dirty="0" lang="en-US">
                <a:solidFill>
                  <a:schemeClr val="tx1">
                    <a:lumMod val="95000"/>
                    <a:lumOff val="5000"/>
                  </a:schemeClr>
                </a:solidFill>
              </a:rPr>
              <a:t>Target Rs. </a:t>
            </a:r>
            <a:r>
              <a:rPr dirty="0" lang="en-US" smtClean="0">
                <a:solidFill>
                  <a:schemeClr val="tx1">
                    <a:lumMod val="95000"/>
                    <a:lumOff val="5000"/>
                  </a:schemeClr>
                </a:solidFill>
              </a:rPr>
              <a:t>1300</a:t>
            </a:r>
            <a:endParaRPr dirty="0" lang="en-US">
              <a:solidFill>
                <a:schemeClr val="tx1">
                  <a:lumMod val="95000"/>
                  <a:lumOff val="5000"/>
                </a:schemeClr>
              </a:solidFill>
            </a:endParaRPr>
          </a:p>
        </p:txBody>
      </p:sp>
      <p:pic>
        <p:nvPicPr>
          <p:cNvPr id="9" name="Picture 8"/>
          <p:cNvPicPr>
            <a:picLocks noChangeAspect="1"/>
          </p:cNvPicPr>
          <p:nvPr/>
        </p:nvPicPr>
        <p:blipFill>
          <a:blip cstate="print" r:embed="rId5"/>
          <a:stretch>
            <a:fillRect/>
          </a:stretch>
        </p:blipFill>
        <p:spPr>
          <a:xfrm>
            <a:off x="142845" y="785794"/>
            <a:ext cx="2643206" cy="5357850"/>
          </a:xfrm>
          <a:prstGeom prst="rect">
            <a:avLst/>
          </a:prstGeom>
        </p:spPr>
      </p:pic>
      <p:pic>
        <p:nvPicPr>
          <p:cNvPr descr="Header.jpg" id="32" name="Picture 31"/>
          <p:cNvPicPr>
            <a:picLocks noChangeAspect="1"/>
          </p:cNvPicPr>
          <p:nvPr/>
        </p:nvPicPr>
        <p:blipFill>
          <a:blip cstate="print" r:embed="rId3"/>
          <a:stretch>
            <a:fillRect/>
          </a:stretch>
        </p:blipFill>
        <p:spPr>
          <a:xfrm>
            <a:off x="0" y="6166050"/>
            <a:ext cx="9144000" cy="691950"/>
          </a:xfrm>
          <a:prstGeom prst="rect">
            <a:avLst/>
          </a:prstGeom>
        </p:spPr>
      </p:pic>
      <p:sp>
        <p:nvSpPr>
          <p:cNvPr id="33" name="TextBox 3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3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466331333"/>
      </p:ext>
    </p:extLst>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31" name="Picture 30"/>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5" y="768577"/>
            <a:ext cx="5967985" cy="5447645"/>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r>
              <a:rPr b="1" dirty="0" err="1" lang="en-US" smtClean="0" sz="1200">
                <a:solidFill>
                  <a:prstClr val="black"/>
                </a:solidFill>
              </a:rPr>
              <a:t>Divi’s</a:t>
            </a:r>
            <a:r>
              <a:rPr b="1" dirty="0" lang="en-US" smtClean="0" sz="1200">
                <a:solidFill>
                  <a:prstClr val="black"/>
                </a:solidFill>
              </a:rPr>
              <a:t> laboratories</a:t>
            </a:r>
            <a:r>
              <a:rPr dirty="0" lang="en-US" smtClean="0" sz="1200">
                <a:solidFill>
                  <a:prstClr val="black"/>
                </a:solidFill>
              </a:rPr>
              <a:t> </a:t>
            </a:r>
            <a:r>
              <a:rPr dirty="0" err="1" lang="en-US" smtClean="0" sz="1200">
                <a:solidFill>
                  <a:prstClr val="black"/>
                </a:solidFill>
              </a:rPr>
              <a:t>headquarterd</a:t>
            </a:r>
            <a:r>
              <a:rPr dirty="0" lang="en-US" smtClean="0" sz="1200">
                <a:solidFill>
                  <a:prstClr val="black"/>
                </a:solidFill>
              </a:rPr>
              <a:t> in Hyderabad is the second largest Pharma company in terms of market cap in </a:t>
            </a:r>
            <a:r>
              <a:rPr dirty="0" lang="en-US" sz="1200">
                <a:solidFill>
                  <a:prstClr val="black"/>
                </a:solidFill>
              </a:rPr>
              <a:t>India. The company is engaged in manufacture of leading generic </a:t>
            </a:r>
            <a:r>
              <a:rPr dirty="0" lang="en-US" smtClean="0" sz="1200">
                <a:solidFill>
                  <a:prstClr val="black"/>
                </a:solidFill>
              </a:rPr>
              <a:t>compounds such as </a:t>
            </a:r>
            <a:r>
              <a:rPr dirty="0" lang="en-US" sz="1200">
                <a:solidFill>
                  <a:prstClr val="black"/>
                </a:solidFill>
              </a:rPr>
              <a:t>Nutraceutical ingredients and custom synthesis of APIs and intermediates for global innovator companies. </a:t>
            </a:r>
            <a:r>
              <a:rPr dirty="0" lang="en-US" smtClean="0" sz="1200">
                <a:solidFill>
                  <a:prstClr val="black"/>
                </a:solidFill>
              </a:rPr>
              <a:t>Company has a </a:t>
            </a:r>
            <a:r>
              <a:rPr dirty="0" lang="en-US" sz="1200">
                <a:solidFill>
                  <a:prstClr val="black"/>
                </a:solidFill>
              </a:rPr>
              <a:t>portfolio of 120 products across diverse therapeutic areas. The company has four manufacturing facilities and market presence across several </a:t>
            </a:r>
            <a:r>
              <a:rPr dirty="0" lang="en-US" smtClean="0" sz="1200">
                <a:solidFill>
                  <a:prstClr val="black"/>
                </a:solidFill>
              </a:rPr>
              <a:t>countries</a:t>
            </a:r>
            <a:endParaRPr dirty="0" lang="en-US" sz="1200">
              <a:solidFill>
                <a:prstClr val="black"/>
              </a:solidFill>
              <a:cs charset="0" pitchFamily="18" typeface="Times New Roman"/>
            </a:endParaRPr>
          </a:p>
          <a:p>
            <a:pPr algn="just" lvl="0"/>
            <a:r>
              <a:rPr b="1" dirty="0" lang="en-US" sz="1200">
                <a:solidFill>
                  <a:prstClr val="black"/>
                </a:solidFill>
                <a:cs charset="0" pitchFamily="18" typeface="Times New Roman"/>
              </a:rPr>
              <a:t>Key Takeaways:</a:t>
            </a:r>
          </a:p>
          <a:p>
            <a:pPr algn="just" indent="-285750" lvl="0" marL="285750">
              <a:buFont charset="0" pitchFamily="34" typeface="Arial"/>
              <a:buChar char="•"/>
            </a:pPr>
            <a:r>
              <a:rPr dirty="0" lang="en-US" smtClean="0" sz="1200">
                <a:solidFill>
                  <a:prstClr val="black"/>
                </a:solidFill>
              </a:rPr>
              <a:t>In FY21, Europe was the largest market of the company as it contributed 47% of the revenue, then it is North America with 23% sale. </a:t>
            </a:r>
            <a:r>
              <a:rPr dirty="0" lang="en-US" sz="1200"/>
              <a:t>Exports accounted for 88% of </a:t>
            </a:r>
            <a:r>
              <a:rPr dirty="0" lang="en-US" smtClean="0" sz="1200"/>
              <a:t>sales.</a:t>
            </a:r>
            <a:endParaRPr dirty="0" lang="en-US" smtClean="0" sz="1200">
              <a:solidFill>
                <a:prstClr val="black"/>
              </a:solidFill>
            </a:endParaRPr>
          </a:p>
          <a:p>
            <a:pPr algn="just" indent="-285750" lvl="0" marL="285750">
              <a:buFont charset="0" pitchFamily="34" typeface="Arial"/>
              <a:buChar char="•"/>
            </a:pPr>
            <a:r>
              <a:rPr dirty="0" lang="en-US" sz="1200"/>
              <a:t>I</a:t>
            </a:r>
            <a:r>
              <a:rPr dirty="0" lang="en-US" smtClean="0" sz="1200"/>
              <a:t>t </a:t>
            </a:r>
            <a:r>
              <a:rPr dirty="0" lang="en-US" sz="1200"/>
              <a:t>has built long-lasting relationships with </a:t>
            </a:r>
            <a:r>
              <a:rPr dirty="0" lang="en-US" smtClean="0" sz="1200"/>
              <a:t>innovators and have partnership with </a:t>
            </a:r>
            <a:r>
              <a:rPr dirty="0" lang="en-US" sz="1200"/>
              <a:t>six of the top 10 Pharma innovators. The recent supply contract for Molnupiravir API with Merck/MSD shows that </a:t>
            </a:r>
            <a:r>
              <a:rPr dirty="0" err="1" lang="en-US" smtClean="0" sz="1200"/>
              <a:t>Divi’s</a:t>
            </a:r>
            <a:r>
              <a:rPr dirty="0" lang="en-US" smtClean="0" sz="1200"/>
              <a:t> is </a:t>
            </a:r>
            <a:r>
              <a:rPr dirty="0" lang="en-US" sz="1200"/>
              <a:t>a partner of choice for critical projects for global </a:t>
            </a:r>
            <a:r>
              <a:rPr dirty="0" lang="en-US" smtClean="0" sz="1200"/>
              <a:t>innovators</a:t>
            </a:r>
          </a:p>
          <a:p>
            <a:pPr algn="just" indent="-285750" lvl="0" marL="285750">
              <a:buFont charset="0" pitchFamily="34" typeface="Arial"/>
              <a:buChar char="•"/>
            </a:pPr>
            <a:r>
              <a:rPr dirty="0" lang="en-US" smtClean="0" sz="1200">
                <a:solidFill>
                  <a:prstClr val="black"/>
                </a:solidFill>
                <a:cs charset="0" pitchFamily="18" typeface="Times New Roman"/>
              </a:rPr>
              <a:t>Divis has pipeline of 16 molecules which are under various stages of development, which is going to drive revenue in coming years.</a:t>
            </a:r>
          </a:p>
          <a:p>
            <a:pPr algn="just" indent="-285750" lvl="0" marL="285750">
              <a:buFont charset="0" pitchFamily="34" typeface="Arial"/>
              <a:buChar char="•"/>
            </a:pPr>
            <a:r>
              <a:rPr dirty="0" err="1" lang="en-US" smtClean="0" sz="1200"/>
              <a:t>Divi’s</a:t>
            </a:r>
            <a:r>
              <a:rPr dirty="0" lang="en-US" smtClean="0" sz="1200"/>
              <a:t> future growth is going to be driven </a:t>
            </a:r>
            <a:r>
              <a:rPr dirty="0" lang="en-US" sz="1200"/>
              <a:t>primarily by custom synthesis business while </a:t>
            </a:r>
            <a:r>
              <a:rPr dirty="0" lang="en-US" smtClean="0" sz="1200"/>
              <a:t>generics and strong </a:t>
            </a:r>
            <a:r>
              <a:rPr dirty="0" lang="en-US" sz="1200"/>
              <a:t>positioning of Divis will help in </a:t>
            </a:r>
            <a:r>
              <a:rPr dirty="0" err="1" lang="en-US" sz="1200"/>
              <a:t>monetising</a:t>
            </a:r>
            <a:r>
              <a:rPr dirty="0" lang="en-US" sz="1200"/>
              <a:t> the growth opportunity in API and CRAMS space given its stellar execution track </a:t>
            </a:r>
            <a:r>
              <a:rPr dirty="0" lang="en-US" smtClean="0" sz="1200"/>
              <a:t>record, recent </a:t>
            </a:r>
            <a:r>
              <a:rPr dirty="0" lang="en-US" sz="1200"/>
              <a:t>capex of </a:t>
            </a:r>
            <a:r>
              <a:rPr dirty="0" lang="en-US" smtClean="0" sz="1200"/>
              <a:t>Rs 2000 crore </a:t>
            </a:r>
            <a:r>
              <a:rPr dirty="0" lang="en-US" sz="1200"/>
              <a:t>and being one of the preferred suppliers. </a:t>
            </a:r>
            <a:endParaRPr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Outlook: </a:t>
            </a:r>
          </a:p>
          <a:p>
            <a:pPr algn="just" lvl="0"/>
            <a:r>
              <a:rPr dirty="0" err="1" lang="en-US" smtClean="0" sz="1200">
                <a:solidFill>
                  <a:prstClr val="black"/>
                </a:solidFill>
              </a:rPr>
              <a:t>Divi’s</a:t>
            </a:r>
            <a:r>
              <a:rPr dirty="0" lang="en-US" smtClean="0" sz="1200">
                <a:solidFill>
                  <a:prstClr val="black"/>
                </a:solidFill>
              </a:rPr>
              <a:t> is India’s largest API player with a very strong chemistry skills, </a:t>
            </a:r>
            <a:r>
              <a:rPr dirty="0" lang="en-US" smtClean="0" sz="1200"/>
              <a:t>process </a:t>
            </a:r>
            <a:r>
              <a:rPr dirty="0" lang="en-US" sz="1200"/>
              <a:t>skills, manufacturing scale from clinical to commercial qualities, and project </a:t>
            </a:r>
            <a:r>
              <a:rPr dirty="0" lang="en-US" smtClean="0" sz="1200"/>
              <a:t>execution. They are preferred partner for leading </a:t>
            </a:r>
            <a:r>
              <a:rPr dirty="0" err="1" lang="en-US" smtClean="0" sz="1200"/>
              <a:t>Pharma</a:t>
            </a:r>
            <a:r>
              <a:rPr dirty="0" lang="en-US" smtClean="0" sz="1200"/>
              <a:t> Companies in the world for custom synthesis </a:t>
            </a:r>
            <a:r>
              <a:rPr dirty="0" lang="en-US" smtClean="0" sz="1200">
                <a:solidFill>
                  <a:prstClr val="black"/>
                </a:solidFill>
              </a:rPr>
              <a:t>.</a:t>
            </a:r>
            <a:r>
              <a:rPr dirty="0" lang="en-US" sz="1200"/>
              <a:t> We expect </a:t>
            </a:r>
            <a:r>
              <a:rPr dirty="0" lang="en-US" smtClean="0" sz="1200"/>
              <a:t>solid </a:t>
            </a:r>
            <a:r>
              <a:rPr dirty="0" lang="en-US" sz="1200"/>
              <a:t>CAGR over </a:t>
            </a:r>
            <a:r>
              <a:rPr dirty="0" lang="en-US" smtClean="0" sz="1200"/>
              <a:t>FY23, </a:t>
            </a:r>
            <a:r>
              <a:rPr dirty="0" lang="en-US" sz="1200"/>
              <a:t>led by increased business prospects from CS and Generics, benefits from Molnupiravir supply to the innovator, improved growth in Nutraceuticals, new product additions in the Generics segment, as well as </a:t>
            </a:r>
            <a:r>
              <a:rPr dirty="0" lang="en-US" smtClean="0" sz="1200"/>
              <a:t>margin </a:t>
            </a:r>
            <a:r>
              <a:rPr dirty="0" lang="en-US" sz="1200"/>
              <a:t>expansion on process and productivity improvements. </a:t>
            </a:r>
            <a:r>
              <a:rPr dirty="0" lang="en-US" smtClean="0" sz="1200">
                <a:solidFill>
                  <a:prstClr val="black"/>
                </a:solidFill>
              </a:rPr>
              <a:t> </a:t>
            </a:r>
            <a:r>
              <a:rPr dirty="0" lang="en-US" sz="1200">
                <a:solidFill>
                  <a:prstClr val="black"/>
                </a:solidFill>
              </a:rPr>
              <a:t>At current Market price of Rs. </a:t>
            </a:r>
            <a:r>
              <a:rPr dirty="0" lang="en-US" smtClean="0" sz="1200">
                <a:solidFill>
                  <a:prstClr val="black"/>
                </a:solidFill>
              </a:rPr>
              <a:t>4450 it trade </a:t>
            </a:r>
            <a:r>
              <a:rPr dirty="0" lang="en-US" sz="1200">
                <a:solidFill>
                  <a:prstClr val="black"/>
                </a:solidFill>
              </a:rPr>
              <a:t>trade at </a:t>
            </a:r>
            <a:r>
              <a:rPr dirty="0" lang="en-US" smtClean="0" sz="1200">
                <a:solidFill>
                  <a:prstClr val="black"/>
                </a:solidFill>
              </a:rPr>
              <a:t>44x </a:t>
            </a:r>
            <a:r>
              <a:rPr dirty="0" lang="en-US" sz="1200">
                <a:solidFill>
                  <a:prstClr val="black"/>
                </a:solidFill>
              </a:rPr>
              <a:t>price to </a:t>
            </a:r>
            <a:r>
              <a:rPr dirty="0" lang="en-US" smtClean="0" sz="1200">
                <a:solidFill>
                  <a:prstClr val="black"/>
                </a:solidFill>
              </a:rPr>
              <a:t>Earning on FY23 Earning </a:t>
            </a:r>
            <a:r>
              <a:rPr dirty="0" lang="en-US" sz="1200">
                <a:solidFill>
                  <a:prstClr val="black"/>
                </a:solidFill>
              </a:rPr>
              <a:t>which is </a:t>
            </a:r>
            <a:r>
              <a:rPr dirty="0" lang="en-US" smtClean="0" sz="1200">
                <a:solidFill>
                  <a:prstClr val="black"/>
                </a:solidFill>
              </a:rPr>
              <a:t>below its long term averages. </a:t>
            </a:r>
            <a:r>
              <a:rPr dirty="0" lang="en-US" sz="1200">
                <a:solidFill>
                  <a:prstClr val="black"/>
                </a:solidFill>
              </a:rPr>
              <a:t>We recommend buying </a:t>
            </a:r>
            <a:r>
              <a:rPr dirty="0" lang="en-US" smtClean="0" sz="1200">
                <a:solidFill>
                  <a:prstClr val="black"/>
                </a:solidFill>
              </a:rPr>
              <a:t>Divis </a:t>
            </a:r>
            <a:r>
              <a:rPr dirty="0" lang="en-US" sz="1200">
                <a:solidFill>
                  <a:prstClr val="black"/>
                </a:solidFill>
              </a:rPr>
              <a:t>at current market price for the target of Rs. </a:t>
            </a:r>
            <a:r>
              <a:rPr dirty="0" lang="en-US" smtClean="0" sz="1200">
                <a:solidFill>
                  <a:prstClr val="black"/>
                </a:solidFill>
              </a:rPr>
              <a:t>5400. </a:t>
            </a:r>
            <a:r>
              <a:rPr dirty="0" lang="en-US" sz="1200">
                <a:solidFill>
                  <a:prstClr val="black"/>
                </a:solidFill>
              </a:rPr>
              <a:t>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err="1" lang="en-US" smtClean="0">
                <a:solidFill>
                  <a:schemeClr val="tx1">
                    <a:lumMod val="95000"/>
                    <a:lumOff val="5000"/>
                  </a:schemeClr>
                </a:solidFill>
              </a:rPr>
              <a:t>Divi’s</a:t>
            </a:r>
            <a:r>
              <a:rPr dirty="0" lang="en-US" smtClean="0">
                <a:solidFill>
                  <a:schemeClr val="tx1">
                    <a:lumMod val="95000"/>
                    <a:lumOff val="5000"/>
                  </a:schemeClr>
                </a:solidFill>
              </a:rPr>
              <a:t> laboratories Ltd.</a:t>
            </a:r>
          </a:p>
          <a:p>
            <a:pPr algn="ctr"/>
            <a:r>
              <a:rPr dirty="0" lang="en-US" smtClean="0">
                <a:solidFill>
                  <a:schemeClr val="tx1">
                    <a:lumMod val="95000"/>
                    <a:lumOff val="5000"/>
                  </a:schemeClr>
                </a:solidFill>
              </a:rPr>
              <a:t>CMP </a:t>
            </a:r>
            <a:r>
              <a:rPr dirty="0" lang="en-US">
                <a:solidFill>
                  <a:schemeClr val="tx1">
                    <a:lumMod val="95000"/>
                    <a:lumOff val="5000"/>
                  </a:schemeClr>
                </a:solidFill>
              </a:rPr>
              <a:t>– </a:t>
            </a:r>
            <a:r>
              <a:rPr dirty="0" lang="en-US" smtClean="0">
                <a:solidFill>
                  <a:schemeClr val="tx1">
                    <a:lumMod val="95000"/>
                    <a:lumOff val="5000"/>
                  </a:schemeClr>
                </a:solidFill>
              </a:rPr>
              <a:t>Rs.4450  </a:t>
            </a:r>
            <a:r>
              <a:rPr dirty="0" lang="en-US">
                <a:solidFill>
                  <a:schemeClr val="tx1">
                    <a:lumMod val="95000"/>
                    <a:lumOff val="5000"/>
                  </a:schemeClr>
                </a:solidFill>
              </a:rPr>
              <a:t>Target  - Rs. </a:t>
            </a:r>
            <a:r>
              <a:rPr dirty="0" lang="en-US" smtClean="0">
                <a:solidFill>
                  <a:schemeClr val="tx1">
                    <a:lumMod val="95000"/>
                    <a:lumOff val="5000"/>
                  </a:schemeClr>
                </a:solidFill>
              </a:rPr>
              <a:t>5400</a:t>
            </a:r>
            <a:endParaRPr dirty="0" lang="en-US">
              <a:solidFill>
                <a:schemeClr val="tx1">
                  <a:lumMod val="95000"/>
                  <a:lumOff val="5000"/>
                </a:schemeClr>
              </a:solidFill>
            </a:endParaRPr>
          </a:p>
        </p:txBody>
      </p:sp>
      <p:pic>
        <p:nvPicPr>
          <p:cNvPr id="3" name="Picture 2"/>
          <p:cNvPicPr>
            <a:picLocks noChangeAspect="1"/>
          </p:cNvPicPr>
          <p:nvPr/>
        </p:nvPicPr>
        <p:blipFill>
          <a:blip cstate="print" r:embed="rId5">
            <a:extLst>
              <a:ext uri="{28A0092B-C50C-407E-A947-70E740481C1C}">
                <a14:useLocalDpi xmlns:a14="http://schemas.microsoft.com/office/drawing/2010/main" xmlns="" val="0"/>
              </a:ext>
            </a:extLst>
          </a:blip>
          <a:stretch>
            <a:fillRect/>
          </a:stretch>
        </p:blipFill>
        <p:spPr>
          <a:xfrm>
            <a:off x="142844" y="785794"/>
            <a:ext cx="2571769" cy="5357850"/>
          </a:xfrm>
          <a:prstGeom prst="rect">
            <a:avLst/>
          </a:prstGeom>
        </p:spPr>
      </p:pic>
      <p:pic>
        <p:nvPicPr>
          <p:cNvPr descr="Header.jpg" id="32" name="Picture 31"/>
          <p:cNvPicPr>
            <a:picLocks noChangeAspect="1"/>
          </p:cNvPicPr>
          <p:nvPr/>
        </p:nvPicPr>
        <p:blipFill>
          <a:blip cstate="print" r:embed="rId3"/>
          <a:stretch>
            <a:fillRect/>
          </a:stretch>
        </p:blipFill>
        <p:spPr>
          <a:xfrm>
            <a:off x="0" y="6166050"/>
            <a:ext cx="9144000" cy="691950"/>
          </a:xfrm>
          <a:prstGeom prst="rect">
            <a:avLst/>
          </a:prstGeom>
        </p:spPr>
      </p:pic>
      <p:sp>
        <p:nvSpPr>
          <p:cNvPr id="33" name="TextBox 3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3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2724292262"/>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1" name="Picture 10"/>
          <p:cNvPicPr>
            <a:picLocks noChangeAspect="1"/>
          </p:cNvPicPr>
          <p:nvPr/>
        </p:nvPicPr>
        <p:blipFill>
          <a:blip cstate="print" r:embed="rId2"/>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3"/>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1" name="TextBox 30">
            <a:extLst>
              <a:ext uri="{FF2B5EF4-FFF2-40B4-BE49-F238E27FC236}">
                <a16:creationId xmlns:a16="http://schemas.microsoft.com/office/drawing/2014/main" xmlns="" id="{64963DE9-1EE7-42DB-97D6-3F0C7516712A}"/>
              </a:ext>
            </a:extLst>
          </p:cNvPr>
          <p:cNvSpPr txBox="1"/>
          <p:nvPr/>
        </p:nvSpPr>
        <p:spPr>
          <a:xfrm>
            <a:off x="228600" y="838200"/>
            <a:ext cx="8686800" cy="5355312"/>
          </a:xfrm>
          <a:prstGeom prst="rect">
            <a:avLst/>
          </a:prstGeom>
          <a:noFill/>
        </p:spPr>
        <p:txBody>
          <a:bodyPr rtlCol="0" wrap="square">
            <a:spAutoFit/>
          </a:bodyPr>
          <a:lstStyle/>
          <a:p>
            <a:pPr algn="just"/>
            <a:r>
              <a:rPr dirty="0" lang="en-US" sz="1200"/>
              <a:t>Disclosure in pursuance of Section 19 of SEBI (RA) Regulation 2014</a:t>
            </a:r>
          </a:p>
          <a:p>
            <a:pPr algn="just"/>
            <a:r>
              <a:rPr dirty="0" lang="en-US" sz="1200"/>
              <a:t>Elite Wealth  Limited does/does not do business with companies covered in its research reports. Investors should be aware that the Elite Wealth  Limited may/may not have a conflict of interest that could affect the objectivity of this report. Investors should consider this report as only information in making their investment decision and must exercise their own judgment before making any investment decision.</a:t>
            </a:r>
          </a:p>
          <a:p>
            <a:pPr algn="just"/>
            <a:r>
              <a:rPr dirty="0" lang="en-US" sz="1200"/>
              <a:t>For analyst certification and other important disclosures, see the Disclosure Appendix, or go to </a:t>
            </a:r>
            <a:r>
              <a:rPr dirty="0" lang="en-US" sz="1200">
                <a:hlinkClick r:id="rId4"/>
              </a:rPr>
              <a:t>www.elitewealth.in</a:t>
            </a:r>
            <a:r>
              <a:rPr dirty="0" lang="en-US" sz="1200"/>
              <a:t>. Analysts employed by Elite Wealth  Limited are registered/qualified as research analysts with SEBI in India.( SEBI Registration No.: INH100002300)</a:t>
            </a:r>
          </a:p>
          <a:p>
            <a:pPr algn="just"/>
            <a:r>
              <a:rPr dirty="0" lang="en-US" sz="1200"/>
              <a:t>Disclosure Appendix</a:t>
            </a:r>
          </a:p>
          <a:p>
            <a:pPr algn="just"/>
            <a:r>
              <a:rPr dirty="0" lang="en-US" sz="1200"/>
              <a:t>Analyst Certification (For Reports)</a:t>
            </a:r>
          </a:p>
          <a:p>
            <a:pPr algn="just"/>
            <a:r>
              <a:rPr dirty="0" err="1" lang="en-US" sz="1200"/>
              <a:t>Israil</a:t>
            </a:r>
            <a:r>
              <a:rPr dirty="0" lang="en-US" sz="1200"/>
              <a:t> Khan, Elite Wealth  Limited, </a:t>
            </a:r>
            <a:r>
              <a:rPr dirty="0" lang="en-US" sz="1200">
                <a:hlinkClick r:id="rId5"/>
              </a:rPr>
              <a:t>suhail@elitewealth.in</a:t>
            </a:r>
            <a:endParaRPr dirty="0" lang="en-US" sz="1200"/>
          </a:p>
          <a:p>
            <a:pPr algn="just"/>
            <a:r>
              <a:rPr dirty="0" lang="en-US" sz="1200"/>
              <a:t>The analyst(s) certify that all of the views expressed in this report accurately reflect my/our personal views about the subject company or companies and its or their securities. I/We also certify that no part of my compensation was, is or will be, directly or indirectly, related to the specific recommendations or views expressed in this report. Unless otherwise stated, the individuals listed on the cover page of this report are analysts in Elite Wealth  Limited.</a:t>
            </a:r>
          </a:p>
          <a:p>
            <a:pPr algn="just"/>
            <a:r>
              <a:rPr dirty="0" lang="en-US" sz="1200"/>
              <a:t>As to each individual report referenced herein, the primary research analyst(s) named within the report individually certify, with respect to each security or issuer that the analyst covered in the report, that:</a:t>
            </a:r>
          </a:p>
          <a:p>
            <a:pPr algn="just"/>
            <a:r>
              <a:rPr dirty="0" lang="en-US" sz="1200"/>
              <a:t>(1) all of the views expressed in the report accurately reflect his or her personal views about any and all of the subject securities or issuers; and</a:t>
            </a:r>
          </a:p>
          <a:p>
            <a:pPr algn="just"/>
            <a:r>
              <a:rPr dirty="0" lang="en-US" sz="1200"/>
              <a:t>(2) no part of any of the research analyst's compensation was, is, or will be directly or indirectly related to the specific recommendations or views expressed in the report.</a:t>
            </a:r>
          </a:p>
          <a:p>
            <a:pPr algn="just"/>
            <a:r>
              <a:rPr dirty="0" lang="en-US" sz="1200"/>
              <a:t> For individual analyst certifications, please refer to the disclosure section at the end of the attached individual notes.</a:t>
            </a:r>
          </a:p>
          <a:p>
            <a:pPr algn="just"/>
            <a:r>
              <a:rPr dirty="0" lang="en-US" sz="1200"/>
              <a:t> Research Excerpts</a:t>
            </a:r>
          </a:p>
          <a:p>
            <a:pPr algn="just"/>
            <a:r>
              <a:rPr dirty="0" lang="en-US" sz="1200"/>
              <a:t>This note may include excerpts from previously published research. For access to the full reports, including analyst certification and important disclosures, investment thesis, valuation methodology, and risks to rating and price targets, please visit </a:t>
            </a:r>
            <a:r>
              <a:rPr dirty="0" lang="en-US" sz="1200">
                <a:hlinkClick r:id="rId4"/>
              </a:rPr>
              <a:t>www.elitewealth.in</a:t>
            </a:r>
            <a:r>
              <a:rPr dirty="0" lang="en-US" sz="1200"/>
              <a:t>.</a:t>
            </a:r>
          </a:p>
          <a:p>
            <a:pPr algn="just"/>
            <a:r>
              <a:rPr dirty="0" lang="en-US" sz="1200"/>
              <a:t>Company-Specific Disclosures</a:t>
            </a:r>
          </a:p>
          <a:p>
            <a:pPr algn="just"/>
            <a:r>
              <a:rPr dirty="0" lang="en-US" sz="1200"/>
              <a:t>Important disclosures, including price charts, are available and all Elite Wealth  Limited  covered companies by</a:t>
            </a:r>
          </a:p>
          <a:p>
            <a:endParaRPr dirty="0" lang="en-US" sz="1200"/>
          </a:p>
          <a:p>
            <a:endParaRPr dirty="0" lang="en-US"/>
          </a:p>
        </p:txBody>
      </p:sp>
      <p:sp>
        <p:nvSpPr>
          <p:cNvPr id="33" name="TextBox 32">
            <a:extLst>
              <a:ext uri="{FF2B5EF4-FFF2-40B4-BE49-F238E27FC236}">
                <a16:creationId xmlns:a16="http://schemas.microsoft.com/office/drawing/2014/main" xmlns="" id="{CD1A64E0-C79C-480B-B396-5F7058CBCB7A}"/>
              </a:ext>
            </a:extLst>
          </p:cNvPr>
          <p:cNvSpPr txBox="1"/>
          <p:nvPr/>
        </p:nvSpPr>
        <p:spPr>
          <a:xfrm>
            <a:off x="3657600" y="133290"/>
            <a:ext cx="1866900" cy="400110"/>
          </a:xfrm>
          <a:prstGeom prst="rect">
            <a:avLst/>
          </a:prstGeom>
          <a:noFill/>
        </p:spPr>
        <p:txBody>
          <a:bodyPr rtlCol="0" wrap="square">
            <a:spAutoFit/>
          </a:bodyPr>
          <a:lstStyle/>
          <a:p>
            <a:r>
              <a:rPr b="1" dirty="0" lang="en-US" sz="2000">
                <a:solidFill>
                  <a:schemeClr val="tx1">
                    <a:lumMod val="95000"/>
                    <a:lumOff val="5000"/>
                  </a:schemeClr>
                </a:solidFill>
                <a:latin charset="0" pitchFamily="18" typeface="Times New Roman"/>
                <a:cs charset="0" pitchFamily="18" typeface="Times New Roman"/>
              </a:rPr>
              <a:t>DISCLAIMER</a:t>
            </a:r>
          </a:p>
        </p:txBody>
      </p:sp>
      <p:pic>
        <p:nvPicPr>
          <p:cNvPr descr="Header.jpg" id="12" name="Picture 11"/>
          <p:cNvPicPr>
            <a:picLocks noChangeAspect="1"/>
          </p:cNvPicPr>
          <p:nvPr/>
        </p:nvPicPr>
        <p:blipFill>
          <a:blip cstate="print" r:embed="rId2"/>
          <a:stretch>
            <a:fillRect/>
          </a:stretch>
        </p:blipFill>
        <p:spPr>
          <a:xfrm>
            <a:off x="0" y="6166050"/>
            <a:ext cx="9144000" cy="691950"/>
          </a:xfrm>
          <a:prstGeom prst="rect">
            <a:avLst/>
          </a:prstGeom>
        </p:spPr>
      </p:pic>
      <p:sp>
        <p:nvSpPr>
          <p:cNvPr id="13" name="TextBox 1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4"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909707481"/>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1" name="Picture 10"/>
          <p:cNvPicPr>
            <a:picLocks noChangeAspect="1"/>
          </p:cNvPicPr>
          <p:nvPr/>
        </p:nvPicPr>
        <p:blipFill>
          <a:blip cstate="print" r:embed="rId2"/>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3"/>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1" name="TextBox 30">
            <a:extLst>
              <a:ext uri="{FF2B5EF4-FFF2-40B4-BE49-F238E27FC236}">
                <a16:creationId xmlns:a16="http://schemas.microsoft.com/office/drawing/2014/main" xmlns="" id="{D1C31AC6-B562-4C5B-9B1F-0D6B22DD32C9}"/>
              </a:ext>
            </a:extLst>
          </p:cNvPr>
          <p:cNvSpPr txBox="1"/>
          <p:nvPr/>
        </p:nvSpPr>
        <p:spPr>
          <a:xfrm>
            <a:off x="3657600" y="133290"/>
            <a:ext cx="1866900" cy="400110"/>
          </a:xfrm>
          <a:prstGeom prst="rect">
            <a:avLst/>
          </a:prstGeom>
          <a:noFill/>
        </p:spPr>
        <p:txBody>
          <a:bodyPr rtlCol="0" wrap="square">
            <a:spAutoFit/>
          </a:bodyPr>
          <a:lstStyle/>
          <a:p>
            <a:r>
              <a:rPr b="1" dirty="0" lang="en-US" sz="2000">
                <a:solidFill>
                  <a:schemeClr val="tx1">
                    <a:lumMod val="95000"/>
                    <a:lumOff val="5000"/>
                  </a:schemeClr>
                </a:solidFill>
                <a:latin charset="0" pitchFamily="18" typeface="Times New Roman"/>
                <a:cs charset="0" pitchFamily="18" typeface="Times New Roman"/>
              </a:rPr>
              <a:t>DISCLAIMER</a:t>
            </a:r>
          </a:p>
        </p:txBody>
      </p:sp>
      <p:sp>
        <p:nvSpPr>
          <p:cNvPr id="32" name="TextBox 31">
            <a:extLst>
              <a:ext uri="{FF2B5EF4-FFF2-40B4-BE49-F238E27FC236}">
                <a16:creationId xmlns:a16="http://schemas.microsoft.com/office/drawing/2014/main" xmlns="" id="{8D1F8C23-1C70-4D58-857E-CA464D0EA447}"/>
              </a:ext>
            </a:extLst>
          </p:cNvPr>
          <p:cNvSpPr txBox="1"/>
          <p:nvPr/>
        </p:nvSpPr>
        <p:spPr>
          <a:xfrm>
            <a:off x="228600" y="914402"/>
            <a:ext cx="8610600" cy="5078313"/>
          </a:xfrm>
          <a:prstGeom prst="rect">
            <a:avLst/>
          </a:prstGeom>
          <a:noFill/>
        </p:spPr>
        <p:txBody>
          <a:bodyPr rtlCol="0" wrap="square">
            <a:spAutoFit/>
          </a:bodyPr>
          <a:lstStyle/>
          <a:p>
            <a:pPr algn="just"/>
            <a:r>
              <a:rPr dirty="0" lang="en-US" sz="1200"/>
              <a:t>visiting </a:t>
            </a:r>
            <a:r>
              <a:rPr dirty="0" lang="en-US" sz="1200">
                <a:hlinkClick r:id="rId4"/>
              </a:rPr>
              <a:t>https://www.elitewealth.in</a:t>
            </a:r>
            <a:r>
              <a:rPr dirty="0" lang="en-US" sz="1200"/>
              <a:t>, or e-mailing </a:t>
            </a:r>
            <a:r>
              <a:rPr dirty="0" lang="en-US" sz="1200">
                <a:hlinkClick r:id="rId5"/>
              </a:rPr>
              <a:t>research@elitestock.com</a:t>
            </a:r>
            <a:r>
              <a:rPr dirty="0" lang="en-US" sz="1200"/>
              <a:t> with your request. Elite Wealth  Limited  may screen companies based on Strategy, Technical, and Quantitative Research. For important disclosures for these companies, please e-mail </a:t>
            </a:r>
            <a:r>
              <a:rPr dirty="0" lang="en-US" sz="1200">
                <a:hlinkClick r:id="rId5"/>
              </a:rPr>
              <a:t>research@elitestock.com</a:t>
            </a:r>
            <a:r>
              <a:rPr dirty="0" lang="en-US" sz="1200"/>
              <a:t>.</a:t>
            </a:r>
          </a:p>
          <a:p>
            <a:pPr algn="just"/>
            <a:r>
              <a:rPr dirty="0" lang="en-US" sz="1200"/>
              <a:t>Options related research:</a:t>
            </a:r>
          </a:p>
          <a:p>
            <a:pPr algn="just"/>
            <a:r>
              <a:rPr dirty="0" lang="en-US" sz="1200"/>
              <a:t>If the information contained herein regards options related research, such information is available only to persons who have received the proper option risk disclosure documents. For a copy of the risk disclosure documents, please contact your Broker’s Representative or visit the OCC's website at </a:t>
            </a:r>
            <a:r>
              <a:rPr dirty="0" lang="en-US" sz="1200">
                <a:hlinkClick r:id="rId4"/>
              </a:rPr>
              <a:t>https://www.elitewealth.in</a:t>
            </a:r>
            <a:endParaRPr dirty="0" lang="en-US" sz="1200"/>
          </a:p>
          <a:p>
            <a:pPr algn="just"/>
            <a:r>
              <a:rPr dirty="0" lang="en-US" sz="1200"/>
              <a:t>Other Disclosures</a:t>
            </a:r>
          </a:p>
          <a:p>
            <a:pPr algn="just"/>
            <a:r>
              <a:rPr dirty="0" lang="en-US" sz="1200"/>
              <a:t>All research reports made available to clients are simultaneously available on our client websites. Not all research content is redistributed, e-mailed or made available to third-party aggregators. For all research reports available on a particular stock, please contact your respective broker’s sales person.</a:t>
            </a:r>
          </a:p>
          <a:p>
            <a:pPr algn="just"/>
            <a:r>
              <a:rPr dirty="0" lang="en-US" sz="1200"/>
              <a:t>Ownership and material conflicts of interest Disclosure</a:t>
            </a:r>
          </a:p>
          <a:p>
            <a:pPr algn="just"/>
            <a:r>
              <a:rPr dirty="0" lang="en-US" sz="1200"/>
              <a:t>Elite Wealth  Limited policy prohibits its analysts, professionals reporting to analysts from owning securities of any company in the analyst's area of coverage. Analyst compensation: Analysts are salary based permanent employees of Elite Wealth  Limited. Analyst as officer or director: Elite Wealth  Limited policy prohibits its analysts, persons reporting to analysts from serving as an officer, director, </a:t>
            </a:r>
            <a:r>
              <a:rPr dirty="0" lang="en-US" smtClean="0" sz="1200"/>
              <a:t> </a:t>
            </a:r>
            <a:r>
              <a:rPr dirty="0" lang="en-US" sz="1200"/>
              <a:t>board member or employee of any company in the analyst's area of coverage.</a:t>
            </a:r>
          </a:p>
          <a:p>
            <a:pPr algn="just"/>
            <a:r>
              <a:rPr dirty="0" lang="en-US" sz="1200"/>
              <a:t>Country Specific Disclosures</a:t>
            </a:r>
          </a:p>
          <a:p>
            <a:pPr algn="just"/>
            <a:r>
              <a:rPr dirty="0" lang="en-US" sz="1200"/>
              <a:t>India - For private circulation only, not for sale.</a:t>
            </a:r>
          </a:p>
          <a:p>
            <a:pPr algn="just"/>
            <a:r>
              <a:rPr dirty="0" lang="en-US" sz="1200"/>
              <a:t>Legal Entities Disclosures</a:t>
            </a:r>
          </a:p>
          <a:p>
            <a:pPr algn="just"/>
            <a:r>
              <a:rPr dirty="0" lang="en-US" sz="1200"/>
              <a:t>Mr. Ravinder Parkash Seth is the Managing Director of Elite Wealth  Ltd (EWL, henceforth), having its registered office at Casa Picasso, Golf Course Extension, Near Rajesh Pilot Chowk, Radha Swami, Sector-61, Gurgaon-122001 Haryana, is a SEBI registered Research Analyst and is regulated by Securities and Exchange Board of India. Telephone:011-43035555, Facsimile: 011-22795783 and Website: </a:t>
            </a:r>
            <a:r>
              <a:rPr dirty="0" lang="en-US" sz="1200">
                <a:hlinkClick r:id="rId6"/>
              </a:rPr>
              <a:t>www.elitewealth.in</a:t>
            </a:r>
            <a:endParaRPr dirty="0" lang="en-US" sz="1200"/>
          </a:p>
          <a:p>
            <a:pPr algn="just"/>
            <a:r>
              <a:rPr dirty="0" lang="en-US" sz="1200"/>
              <a:t>EWL </a:t>
            </a:r>
            <a:r>
              <a:rPr dirty="0" lang="en-US" smtClean="0" sz="1200"/>
              <a:t> </a:t>
            </a:r>
            <a:r>
              <a:rPr dirty="0" lang="en-US" sz="1200"/>
              <a:t>discloses all material information about itself including its business activity, disciplinary history, the terms and conditions on which it offers research report, details of associates and such other information as is necessary to take an investment decision, including the following:</a:t>
            </a:r>
          </a:p>
          <a:p>
            <a:pPr algn="just"/>
            <a:endParaRPr dirty="0" lang="en-US" sz="1200"/>
          </a:p>
        </p:txBody>
      </p:sp>
      <p:pic>
        <p:nvPicPr>
          <p:cNvPr descr="Header.jpg" id="12" name="Picture 11"/>
          <p:cNvPicPr>
            <a:picLocks noChangeAspect="1"/>
          </p:cNvPicPr>
          <p:nvPr/>
        </p:nvPicPr>
        <p:blipFill>
          <a:blip cstate="print" r:embed="rId2"/>
          <a:stretch>
            <a:fillRect/>
          </a:stretch>
        </p:blipFill>
        <p:spPr>
          <a:xfrm>
            <a:off x="0" y="6166050"/>
            <a:ext cx="9144000" cy="691950"/>
          </a:xfrm>
          <a:prstGeom prst="rect">
            <a:avLst/>
          </a:prstGeom>
        </p:spPr>
      </p:pic>
      <p:sp>
        <p:nvSpPr>
          <p:cNvPr id="13" name="TextBox 1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4" name="Picture 2"/>
          <p:cNvPicPr>
            <a:picLocks noChangeArrowheads="1" noChangeAspect="1"/>
          </p:cNvPicPr>
          <p:nvPr/>
        </p:nvPicPr>
        <p:blipFill>
          <a:blip cstate="print" r:embed="rId7"/>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077550476"/>
      </p:ext>
    </p:extLst>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1" name="Picture 10"/>
          <p:cNvPicPr>
            <a:picLocks noChangeAspect="1"/>
          </p:cNvPicPr>
          <p:nvPr/>
        </p:nvPicPr>
        <p:blipFill>
          <a:blip cstate="print" r:embed="rId2"/>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3"/>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1" name="TextBox 30">
            <a:extLst>
              <a:ext uri="{FF2B5EF4-FFF2-40B4-BE49-F238E27FC236}">
                <a16:creationId xmlns:a16="http://schemas.microsoft.com/office/drawing/2014/main" xmlns="" id="{FEFFF9B4-847F-40B7-A206-1AF51CEFB199}"/>
              </a:ext>
            </a:extLst>
          </p:cNvPr>
          <p:cNvSpPr txBox="1"/>
          <p:nvPr/>
        </p:nvSpPr>
        <p:spPr>
          <a:xfrm>
            <a:off x="3657600" y="133290"/>
            <a:ext cx="1866900" cy="400110"/>
          </a:xfrm>
          <a:prstGeom prst="rect">
            <a:avLst/>
          </a:prstGeom>
          <a:noFill/>
        </p:spPr>
        <p:txBody>
          <a:bodyPr rtlCol="0" wrap="square">
            <a:spAutoFit/>
          </a:bodyPr>
          <a:lstStyle/>
          <a:p>
            <a:r>
              <a:rPr b="1" dirty="0" lang="en-US" sz="2000">
                <a:solidFill>
                  <a:schemeClr val="tx1">
                    <a:lumMod val="95000"/>
                    <a:lumOff val="5000"/>
                  </a:schemeClr>
                </a:solidFill>
                <a:latin charset="0" pitchFamily="18" typeface="Times New Roman"/>
                <a:cs charset="0" pitchFamily="18" typeface="Times New Roman"/>
              </a:rPr>
              <a:t>DISCLAIMER</a:t>
            </a:r>
          </a:p>
        </p:txBody>
      </p:sp>
      <p:sp>
        <p:nvSpPr>
          <p:cNvPr id="32" name="TextBox 31">
            <a:extLst>
              <a:ext uri="{FF2B5EF4-FFF2-40B4-BE49-F238E27FC236}">
                <a16:creationId xmlns:a16="http://schemas.microsoft.com/office/drawing/2014/main" xmlns="" id="{CD896B2A-1620-4070-96E3-9B5D8BD59FFF}"/>
              </a:ext>
            </a:extLst>
          </p:cNvPr>
          <p:cNvSpPr txBox="1"/>
          <p:nvPr/>
        </p:nvSpPr>
        <p:spPr>
          <a:xfrm>
            <a:off x="152400" y="762000"/>
            <a:ext cx="8763000" cy="5170646"/>
          </a:xfrm>
          <a:prstGeom prst="rect">
            <a:avLst/>
          </a:prstGeom>
          <a:noFill/>
        </p:spPr>
        <p:txBody>
          <a:bodyPr rtlCol="0" wrap="square">
            <a:spAutoFit/>
          </a:bodyPr>
          <a:lstStyle/>
          <a:p>
            <a:pPr algn="just"/>
            <a:r>
              <a:rPr dirty="0" lang="en-US" sz="1200"/>
              <a:t>1. Reports</a:t>
            </a:r>
          </a:p>
          <a:p>
            <a:pPr algn="just"/>
            <a:r>
              <a:rPr dirty="0" lang="en-US" sz="1200"/>
              <a:t>a) EWL </a:t>
            </a:r>
            <a:r>
              <a:rPr dirty="0" lang="en-US" smtClean="0" sz="1200"/>
              <a:t> </a:t>
            </a:r>
            <a:r>
              <a:rPr dirty="0" lang="en-US" sz="1200"/>
              <a:t>or his associate or his relative has no financial interest in the subject company and the nature of such financial interest;</a:t>
            </a:r>
          </a:p>
          <a:p>
            <a:pPr algn="just"/>
            <a:r>
              <a:rPr dirty="0" lang="en-US" sz="1200"/>
              <a:t>(b) EWL </a:t>
            </a:r>
            <a:r>
              <a:rPr dirty="0" lang="en-US" smtClean="0" sz="1200"/>
              <a:t>or </a:t>
            </a:r>
            <a:r>
              <a:rPr dirty="0" lang="en-US" sz="1200"/>
              <a:t>its associates or relatives, have no actual/beneficial ownership of one per cent. or more in the securities of the subject company, at the end of the month immediately preceding the date of publication of the research report or date of the public appearance;</a:t>
            </a:r>
          </a:p>
          <a:p>
            <a:pPr algn="just"/>
            <a:r>
              <a:rPr dirty="0" lang="en-US" sz="1200"/>
              <a:t>(c) EWL </a:t>
            </a:r>
            <a:r>
              <a:rPr dirty="0" lang="en-US" smtClean="0" sz="1200"/>
              <a:t>or </a:t>
            </a:r>
            <a:r>
              <a:rPr dirty="0" lang="en-US" sz="1200"/>
              <a:t>its associate or his relative, has no other material conflict of interest at the time of publication of the research report or at the time of public appearance;</a:t>
            </a:r>
          </a:p>
          <a:p>
            <a:pPr algn="just"/>
            <a:r>
              <a:rPr dirty="0" lang="en-US" sz="1200"/>
              <a:t>2. Compensation</a:t>
            </a:r>
          </a:p>
          <a:p>
            <a:pPr algn="just"/>
            <a:r>
              <a:rPr dirty="0" lang="en-US" sz="1200"/>
              <a:t>(a) EWL </a:t>
            </a:r>
            <a:r>
              <a:rPr dirty="0" lang="en-US" smtClean="0" sz="1200"/>
              <a:t>or </a:t>
            </a:r>
            <a:r>
              <a:rPr dirty="0" lang="en-US" sz="1200"/>
              <a:t>its associates have not received any compensation from the subject company in the past twelve months;</a:t>
            </a:r>
          </a:p>
          <a:p>
            <a:pPr algn="just"/>
            <a:r>
              <a:rPr dirty="0" lang="en-US" sz="1200"/>
              <a:t>(b) EWL </a:t>
            </a:r>
            <a:r>
              <a:rPr dirty="0" lang="en-US" smtClean="0" sz="1200"/>
              <a:t>or </a:t>
            </a:r>
            <a:r>
              <a:rPr dirty="0" lang="en-US" sz="1200"/>
              <a:t>its associates have not managed or co-managed public offering of securities for the subject company in the past twelve months;</a:t>
            </a:r>
          </a:p>
          <a:p>
            <a:pPr algn="just"/>
            <a:r>
              <a:rPr dirty="0" lang="en-US" sz="1200"/>
              <a:t>(c) EWL </a:t>
            </a:r>
            <a:r>
              <a:rPr dirty="0" lang="en-US" smtClean="0" sz="1200"/>
              <a:t>or </a:t>
            </a:r>
            <a:r>
              <a:rPr dirty="0" lang="en-US" sz="1200"/>
              <a:t>its associates have not received any compensation for investment banking or merchant banking or brokerage services from the subject company in the past twelve months;</a:t>
            </a:r>
          </a:p>
          <a:p>
            <a:pPr algn="just"/>
            <a:r>
              <a:rPr dirty="0" lang="en-US" sz="1200"/>
              <a:t>(d) EWL </a:t>
            </a:r>
            <a:r>
              <a:rPr dirty="0" lang="en-US" smtClean="0" sz="1200"/>
              <a:t>or </a:t>
            </a:r>
            <a:r>
              <a:rPr dirty="0" lang="en-US" sz="1200"/>
              <a:t>its associates have not received any compensation for products or services other than investment banking or merchant banking or brokerage services from the subject company in the past twelve months;</a:t>
            </a:r>
          </a:p>
          <a:p>
            <a:pPr algn="just"/>
            <a:r>
              <a:rPr dirty="0" lang="en-US" sz="1200"/>
              <a:t>(e) EWL </a:t>
            </a:r>
            <a:r>
              <a:rPr dirty="0" lang="en-US" smtClean="0" sz="1200"/>
              <a:t>or </a:t>
            </a:r>
            <a:r>
              <a:rPr dirty="0" lang="en-US" sz="1200"/>
              <a:t>its associates have not received any compensation or other benefits from the subject company or third party in connection with the research report.</a:t>
            </a:r>
          </a:p>
          <a:p>
            <a:pPr algn="just"/>
            <a:r>
              <a:rPr dirty="0" lang="en-US" sz="1200"/>
              <a:t>3 In respect of Public Appearances</a:t>
            </a:r>
          </a:p>
          <a:p>
            <a:pPr algn="just"/>
            <a:r>
              <a:rPr dirty="0" lang="en-US" sz="1200"/>
              <a:t>(a) </a:t>
            </a:r>
            <a:r>
              <a:rPr dirty="0" lang="en-US" smtClean="0" sz="1200"/>
              <a:t>EWL </a:t>
            </a:r>
            <a:r>
              <a:rPr dirty="0" lang="en-US" sz="1200"/>
              <a:t>or its associates have not received any compensation from the subject company in the past twelve months;</a:t>
            </a:r>
          </a:p>
          <a:p>
            <a:pPr algn="just"/>
            <a:r>
              <a:rPr dirty="0" lang="en-US" sz="1200"/>
              <a:t>(b) The subject company is not now or never a client during twelve months preceding the date of distribution of the research report and the types of services provided by EWL </a:t>
            </a:r>
          </a:p>
          <a:p>
            <a:pPr algn="just"/>
            <a:r>
              <a:rPr dirty="0" lang="en-US" sz="1200"/>
              <a:t>Provided that research analyst or research entity shall not be required to make a disclosure as per sub-clauses (c), (d) and (e) of clause (ii) or sub-clauses (a) and (b) of clause (iii) to the extent such disclosure would reveal material non-public information regarding specific potential future investment banking or merchant banking or brokerage services transactions of the subject company.</a:t>
            </a:r>
          </a:p>
          <a:p>
            <a:pPr algn="just"/>
            <a:r>
              <a:rPr dirty="0" lang="en-US" sz="1200"/>
              <a:t>(4) EWL </a:t>
            </a:r>
            <a:r>
              <a:rPr dirty="0" lang="en-US" smtClean="0" sz="1200"/>
              <a:t>or </a:t>
            </a:r>
            <a:r>
              <a:rPr dirty="0" lang="en-US" sz="1200"/>
              <a:t>its proprietor has never served as an officer, director or employee of the subject company;</a:t>
            </a:r>
          </a:p>
          <a:p>
            <a:pPr algn="just"/>
            <a:r>
              <a:rPr dirty="0" lang="en-US" sz="1200"/>
              <a:t>(5) </a:t>
            </a:r>
            <a:r>
              <a:rPr dirty="0" lang="en-US" smtClean="0" sz="1200"/>
              <a:t>EWL </a:t>
            </a:r>
            <a:r>
              <a:rPr dirty="0" lang="en-US" sz="1200"/>
              <a:t>has never been engaged in market making activity for the subject company;</a:t>
            </a:r>
          </a:p>
          <a:p>
            <a:pPr algn="just"/>
            <a:r>
              <a:rPr dirty="0" lang="en-US" sz="1200"/>
              <a:t>(6) EWL </a:t>
            </a:r>
            <a:r>
              <a:rPr dirty="0" lang="en-US" smtClean="0" sz="1200"/>
              <a:t>shall </a:t>
            </a:r>
            <a:r>
              <a:rPr dirty="0" lang="en-US" sz="1200"/>
              <a:t>provide all other disclosures in research report and public appearance as specified by the Board under any other regulations.</a:t>
            </a:r>
          </a:p>
          <a:p>
            <a:endParaRPr dirty="0" lang="en-US"/>
          </a:p>
        </p:txBody>
      </p:sp>
      <p:pic>
        <p:nvPicPr>
          <p:cNvPr descr="Header.jpg" id="12" name="Picture 11"/>
          <p:cNvPicPr>
            <a:picLocks noChangeAspect="1"/>
          </p:cNvPicPr>
          <p:nvPr/>
        </p:nvPicPr>
        <p:blipFill>
          <a:blip cstate="print" r:embed="rId2"/>
          <a:stretch>
            <a:fillRect/>
          </a:stretch>
        </p:blipFill>
        <p:spPr>
          <a:xfrm>
            <a:off x="0" y="6166050"/>
            <a:ext cx="9144000" cy="691950"/>
          </a:xfrm>
          <a:prstGeom prst="rect">
            <a:avLst/>
          </a:prstGeom>
        </p:spPr>
      </p:pic>
      <p:sp>
        <p:nvSpPr>
          <p:cNvPr id="13" name="TextBox 12"/>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4" name="Picture 2"/>
          <p:cNvPicPr>
            <a:picLocks noChangeArrowheads="1" noChangeAspect="1"/>
          </p:cNvPicPr>
          <p:nvPr/>
        </p:nvPicPr>
        <p:blipFill>
          <a:blip cstate="print" r:embed="rId4"/>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2241508328"/>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9" name="Picture 18"/>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76201" y="708580"/>
            <a:ext cx="8930641" cy="5355312"/>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b="1" dirty="0" lang="en-US" smtClean="0" sz="1500"/>
          </a:p>
          <a:p>
            <a:pPr algn="ctr"/>
            <a:r>
              <a:rPr b="1" dirty="0" i="1" lang="en-US" smtClean="0" sz="1500">
                <a:latin charset="0" pitchFamily="34" typeface="Arial"/>
                <a:cs charset="0" pitchFamily="34" typeface="Arial"/>
              </a:rPr>
              <a:t>Journey of Indian Stock Market in CY21 and Outlook for CY22</a:t>
            </a:r>
          </a:p>
          <a:p>
            <a:pPr algn="just"/>
            <a:r>
              <a:rPr b="1" dirty="0" i="1" lang="en-US" smtClean="0" sz="1300"/>
              <a:t>Rally of the Market </a:t>
            </a:r>
            <a:endParaRPr dirty="0" i="1" lang="en-US" smtClean="0" sz="1300"/>
          </a:p>
          <a:p>
            <a:pPr algn="just"/>
            <a:r>
              <a:rPr dirty="0" i="1" lang="en-US" smtClean="0" sz="1300"/>
              <a:t>In Year 2021, </a:t>
            </a:r>
            <a:r>
              <a:rPr dirty="0" i="1" lang="en-US" sz="1300"/>
              <a:t>Indian Stock Market </a:t>
            </a:r>
            <a:r>
              <a:rPr dirty="0" i="1" lang="en-US" smtClean="0" sz="1300"/>
              <a:t>was </a:t>
            </a:r>
            <a:r>
              <a:rPr dirty="0" i="1" lang="en-US" sz="1300"/>
              <a:t>one of the best performing market in the world, </a:t>
            </a:r>
            <a:r>
              <a:rPr dirty="0" i="1" lang="en-US" smtClean="0" sz="1300"/>
              <a:t>Nifty gave return of 26% YTD this year while mid and small cap perform better than largecap. Within the large cap Index, IT was the outperformer with 54% return and  Bank Nifty was an underperformer with 18% return. This rally in markets was on the back of very easy liquidity, strong earning recovery and very strong retail participation. This year Primary market was also very active as new age companies entered the market. Market was in a bull trend till October as every dip was very quickly bought into. </a:t>
            </a:r>
            <a:r>
              <a:rPr dirty="0" i="1" lang="en-US" sz="1300"/>
              <a:t>From October onwards bulls are taking a </a:t>
            </a:r>
            <a:r>
              <a:rPr dirty="0" i="1" lang="en-US" smtClean="0" sz="1300"/>
              <a:t>breather, </a:t>
            </a:r>
            <a:r>
              <a:rPr dirty="0" i="1" lang="en-US" sz="1300"/>
              <a:t>digesting this big gain and </a:t>
            </a:r>
            <a:r>
              <a:rPr dirty="0" i="1" lang="en-US" smtClean="0" sz="1300"/>
              <a:t>consolidated </a:t>
            </a:r>
            <a:r>
              <a:rPr dirty="0" i="1" lang="en-US" sz="1300"/>
              <a:t>in a range. </a:t>
            </a:r>
            <a:endParaRPr dirty="0" i="1" lang="en-US" smtClean="0" sz="1300"/>
          </a:p>
          <a:p>
            <a:pPr algn="just"/>
            <a:r>
              <a:rPr dirty="0" i="1" lang="en-US" smtClean="0" sz="1300"/>
              <a:t>From </a:t>
            </a:r>
            <a:r>
              <a:rPr dirty="0" i="1" lang="en-US" sz="1300"/>
              <a:t>October </a:t>
            </a:r>
            <a:r>
              <a:rPr dirty="0" i="1" lang="en-US" smtClean="0" sz="1300"/>
              <a:t>onwards market faced few negative </a:t>
            </a:r>
            <a:r>
              <a:rPr dirty="0" i="1" lang="en-US" sz="1300"/>
              <a:t>events like china Evergrande issue, rise in crude price, high inflation in India and world, new </a:t>
            </a:r>
            <a:r>
              <a:rPr dirty="0" err="1" i="1" lang="en-US" sz="1300"/>
              <a:t>covid</a:t>
            </a:r>
            <a:r>
              <a:rPr dirty="0" i="1" lang="en-US" sz="1300"/>
              <a:t> variant and Federal Reserve signaling early and </a:t>
            </a:r>
            <a:r>
              <a:rPr dirty="0" i="1" lang="en-US" smtClean="0" sz="1300"/>
              <a:t>fast QE </a:t>
            </a:r>
            <a:r>
              <a:rPr dirty="0" i="1" lang="en-US" sz="1300"/>
              <a:t>tapering that impacting </a:t>
            </a:r>
            <a:r>
              <a:rPr dirty="0" i="1" lang="en-US" smtClean="0" sz="1300"/>
              <a:t>market. As </a:t>
            </a:r>
            <a:r>
              <a:rPr dirty="0" i="1" lang="en-US" sz="1300"/>
              <a:t>market was at high valuation market needed a trigger for correction and finally it got it. Market has recently corrected 10% </a:t>
            </a:r>
            <a:r>
              <a:rPr dirty="0" i="1" lang="en-US" smtClean="0" sz="1300"/>
              <a:t>from its highs and </a:t>
            </a:r>
            <a:r>
              <a:rPr dirty="0" i="1" lang="en-US" sz="1300"/>
              <a:t>now consolidating within a range. </a:t>
            </a:r>
            <a:r>
              <a:rPr dirty="0" i="1" lang="en-US" smtClean="0" sz="1300"/>
              <a:t>One of the biggest positive for this year was the DIIs participation which has constantly absorbed FII selling, this year </a:t>
            </a:r>
            <a:r>
              <a:rPr dirty="0" i="1" lang="en-US" sz="1300"/>
              <a:t>FII </a:t>
            </a:r>
            <a:r>
              <a:rPr dirty="0" i="1" lang="en-US" smtClean="0" sz="1300"/>
              <a:t>has sold roughly 80000 crore. </a:t>
            </a:r>
            <a:r>
              <a:rPr dirty="0" i="1" lang="en-US" sz="1300"/>
              <a:t>T</a:t>
            </a:r>
            <a:r>
              <a:rPr dirty="0" i="1" lang="en-US" smtClean="0" sz="1300"/>
              <a:t>he </a:t>
            </a:r>
            <a:r>
              <a:rPr dirty="0" i="1" lang="en-US" sz="1300"/>
              <a:t>biggest reason </a:t>
            </a:r>
            <a:r>
              <a:rPr dirty="0" i="1" lang="en-US" smtClean="0" sz="1300"/>
              <a:t>of their </a:t>
            </a:r>
            <a:r>
              <a:rPr dirty="0" i="1" lang="en-US" sz="1300"/>
              <a:t>outflow from India is the premium valuation as most </a:t>
            </a:r>
            <a:r>
              <a:rPr dirty="0" i="1" lang="en-US" smtClean="0" sz="1300"/>
              <a:t>major Global </a:t>
            </a:r>
            <a:r>
              <a:rPr dirty="0" i="1" lang="en-US" sz="1300"/>
              <a:t>brokerage firms from October onwards has been downgrading India, </a:t>
            </a:r>
            <a:r>
              <a:rPr dirty="0" i="1" lang="en-US" smtClean="0" sz="1300"/>
              <a:t>then the faster tapering of QE by US Fed and also raising interest rate forecast, FII are also selling </a:t>
            </a:r>
            <a:r>
              <a:rPr dirty="0" i="1" lang="en-US" sz="1300"/>
              <a:t>in secondary market to </a:t>
            </a:r>
            <a:r>
              <a:rPr dirty="0" i="1" lang="en-US" smtClean="0" sz="1300"/>
              <a:t>participate in </a:t>
            </a:r>
            <a:r>
              <a:rPr dirty="0" i="1" lang="en-US" sz="1300"/>
              <a:t>primary </a:t>
            </a:r>
            <a:r>
              <a:rPr dirty="0" i="1" lang="en-US" smtClean="0" sz="1300"/>
              <a:t>market. </a:t>
            </a:r>
          </a:p>
          <a:p>
            <a:pPr algn="just"/>
            <a:r>
              <a:rPr b="1" dirty="0" i="1" lang="en-US" smtClean="0" sz="1300"/>
              <a:t>Outlook for 2022</a:t>
            </a:r>
          </a:p>
          <a:p>
            <a:pPr algn="just"/>
            <a:r>
              <a:rPr dirty="0" i="1" lang="en-US" smtClean="0" sz="1300"/>
              <a:t>Going forward, We feel next year market to consolidate in the first Quarter of the CY. However as the earning catch up valuation corrects itself so we can expect renewed participation from the market participants due to better earnings and better valuations. Biggest trigger for next year is going to be US Fed Tightening Policy, Inflation around the world, </a:t>
            </a:r>
            <a:r>
              <a:rPr dirty="0" i="1" lang="en-US" sz="1300"/>
              <a:t>State Election in five state, market will be keenly watching the UP election verdict as it is the biggest state of </a:t>
            </a:r>
            <a:r>
              <a:rPr dirty="0" i="1" lang="en-US" smtClean="0" sz="1300"/>
              <a:t>India</a:t>
            </a:r>
            <a:r>
              <a:rPr dirty="0" i="1" lang="en-US" sz="1300"/>
              <a:t>,</a:t>
            </a:r>
            <a:r>
              <a:rPr dirty="0" i="1" lang="en-US" smtClean="0" sz="1300"/>
              <a:t> corporate earning and RBI stance on Interest Rate . </a:t>
            </a:r>
            <a:r>
              <a:rPr dirty="0" i="1" lang="en-US" sz="1300"/>
              <a:t>So for the long term prospectus Investor should look </a:t>
            </a:r>
            <a:r>
              <a:rPr dirty="0" i="1" lang="en-US" smtClean="0" sz="1300"/>
              <a:t>any significant dip </a:t>
            </a:r>
            <a:r>
              <a:rPr dirty="0" i="1" lang="en-US" sz="1300"/>
              <a:t>as an opportunity to buy for long </a:t>
            </a:r>
            <a:r>
              <a:rPr dirty="0" i="1" lang="en-US" smtClean="0" sz="1300"/>
              <a:t>term , as earning cycle is finally showing sign of bottoming out, credit cycle is expected to pick up, IT sector is seeing very strong demand and  realty sector is making a come back after a decade. India looks in a sweet spot but turbulence in between will continue and Investor should make full use of those dips. </a:t>
            </a:r>
          </a:p>
          <a:p>
            <a:pPr algn="just"/>
            <a:endParaRPr dirty="0" i="1" lang="en-IN" sz="1300"/>
          </a:p>
        </p:txBody>
      </p:sp>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30" name="TextBox 29"/>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026" name="Picture 2"/>
          <p:cNvPicPr>
            <a:picLocks noChangeArrowheads="1" noChangeAspect="1"/>
          </p:cNvPicPr>
          <p:nvPr/>
        </p:nvPicPr>
        <p:blipFill>
          <a:blip cstate="print" r:embed="rId5"/>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181748975"/>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9" name="Picture 18"/>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30" name="TextBox 29"/>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026" name="Picture 2"/>
          <p:cNvPicPr>
            <a:picLocks noChangeArrowheads="1" noChangeAspect="1"/>
          </p:cNvPicPr>
          <p:nvPr/>
        </p:nvPicPr>
        <p:blipFill>
          <a:blip cstate="print" r:embed="rId5"/>
          <a:srcRect b="-5" r="1"/>
          <a:stretch>
            <a:fillRect/>
          </a:stretch>
        </p:blipFill>
        <p:spPr bwMode="auto">
          <a:xfrm>
            <a:off x="6400800" y="6237312"/>
            <a:ext cx="2819400" cy="457200"/>
          </a:xfrm>
          <a:prstGeom prst="rect">
            <a:avLst/>
          </a:prstGeom>
          <a:noFill/>
        </p:spPr>
      </p:pic>
      <p:pic>
        <p:nvPicPr>
          <p:cNvPr descr="Recommandations.png" id="10" name="Picture 9"/>
          <p:cNvPicPr>
            <a:picLocks noChangeAspect="1"/>
          </p:cNvPicPr>
          <p:nvPr/>
        </p:nvPicPr>
        <p:blipFill>
          <a:blip cstate="print" r:embed="rId6"/>
          <a:srcRect b="21687" t="12048"/>
          <a:stretch>
            <a:fillRect/>
          </a:stretch>
        </p:blipFill>
        <p:spPr>
          <a:xfrm>
            <a:off x="0" y="714356"/>
            <a:ext cx="9144000" cy="5572164"/>
          </a:xfrm>
          <a:prstGeom prst="rect">
            <a:avLst/>
          </a:prstGeom>
        </p:spPr>
      </p:pic>
      <p:sp>
        <p:nvSpPr>
          <p:cNvPr id="11" name="TextBox 10"/>
          <p:cNvSpPr txBox="1"/>
          <p:nvPr/>
        </p:nvSpPr>
        <p:spPr>
          <a:xfrm>
            <a:off x="2928926" y="142852"/>
            <a:ext cx="4429156" cy="400110"/>
          </a:xfrm>
          <a:prstGeom prst="rect">
            <a:avLst/>
          </a:prstGeom>
          <a:noFill/>
        </p:spPr>
        <p:txBody>
          <a:bodyPr rtlCol="0" wrap="square">
            <a:spAutoFit/>
          </a:bodyPr>
          <a:lstStyle/>
          <a:p>
            <a:r>
              <a:rPr b="1" dirty="0" lang="en-US" smtClean="0" sz="2000"/>
              <a:t>New Year Stock Recommendations 2022</a:t>
            </a:r>
            <a:endParaRPr b="1" dirty="0" lang="en-US" sz="2000"/>
          </a:p>
        </p:txBody>
      </p:sp>
    </p:spTree>
    <p:extLst>
      <p:ext uri="{BB962C8B-B14F-4D97-AF65-F5344CB8AC3E}">
        <p14:creationId xmlns:p14="http://schemas.microsoft.com/office/powerpoint/2010/main" xmlns="" val="3181748975"/>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9" name="Picture 18"/>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2" name="Rectangle 1"/>
          <p:cNvSpPr/>
          <p:nvPr/>
        </p:nvSpPr>
        <p:spPr>
          <a:xfrm>
            <a:off x="4420357" y="3244334"/>
            <a:ext cx="184731" cy="369332"/>
          </a:xfrm>
          <a:prstGeom prst="rect">
            <a:avLst/>
          </a:prstGeom>
        </p:spPr>
        <p:txBody>
          <a:bodyPr wrap="none">
            <a:spAutoFit/>
          </a:bodyPr>
          <a:lstStyle/>
          <a:p>
            <a:endParaRPr dirty="0" lang="en-US"/>
          </a:p>
        </p:txBody>
      </p:sp>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30" name="TextBox 29"/>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026" name="Picture 2"/>
          <p:cNvPicPr>
            <a:picLocks noChangeArrowheads="1" noChangeAspect="1"/>
          </p:cNvPicPr>
          <p:nvPr/>
        </p:nvPicPr>
        <p:blipFill>
          <a:blip cstate="print" r:embed="rId5"/>
          <a:srcRect b="-5" r="1"/>
          <a:stretch>
            <a:fillRect/>
          </a:stretch>
        </p:blipFill>
        <p:spPr bwMode="auto">
          <a:xfrm>
            <a:off x="6400800" y="6237312"/>
            <a:ext cx="2819400" cy="457200"/>
          </a:xfrm>
          <a:prstGeom prst="rect">
            <a:avLst/>
          </a:prstGeom>
          <a:noFill/>
        </p:spPr>
      </p:pic>
      <p:pic>
        <p:nvPicPr>
          <p:cNvPr descr="Performance.png" id="10" name="Picture 9"/>
          <p:cNvPicPr>
            <a:picLocks noChangeAspect="1"/>
          </p:cNvPicPr>
          <p:nvPr/>
        </p:nvPicPr>
        <p:blipFill>
          <a:blip cstate="print" r:embed="rId6"/>
          <a:srcRect b="18750" t="13541"/>
          <a:stretch>
            <a:fillRect/>
          </a:stretch>
        </p:blipFill>
        <p:spPr>
          <a:xfrm>
            <a:off x="-142908" y="714356"/>
            <a:ext cx="9286908" cy="5429288"/>
          </a:xfrm>
          <a:prstGeom prst="rect">
            <a:avLst/>
          </a:prstGeom>
        </p:spPr>
      </p:pic>
      <p:sp>
        <p:nvSpPr>
          <p:cNvPr id="11" name="TextBox 10"/>
          <p:cNvSpPr txBox="1"/>
          <p:nvPr/>
        </p:nvSpPr>
        <p:spPr>
          <a:xfrm>
            <a:off x="2714612" y="214291"/>
            <a:ext cx="4786346" cy="677108"/>
          </a:xfrm>
          <a:prstGeom prst="rect">
            <a:avLst/>
          </a:prstGeom>
          <a:noFill/>
        </p:spPr>
        <p:txBody>
          <a:bodyPr rtlCol="0" wrap="square">
            <a:spAutoFit/>
          </a:bodyPr>
          <a:lstStyle/>
          <a:p>
            <a:r>
              <a:rPr b="1" dirty="0" lang="en-US" smtClean="0" sz="2000"/>
              <a:t>New Year Stock Picks 2021 (Performance)</a:t>
            </a:r>
          </a:p>
          <a:p>
            <a:endParaRPr dirty="0" lang="en-US"/>
          </a:p>
        </p:txBody>
      </p:sp>
    </p:spTree>
    <p:extLst>
      <p:ext uri="{BB962C8B-B14F-4D97-AF65-F5344CB8AC3E}">
        <p14:creationId xmlns:p14="http://schemas.microsoft.com/office/powerpoint/2010/main" xmlns="" val="3181748975"/>
      </p:ext>
    </p:extLst>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4" name="Picture 13"/>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770632" y="784779"/>
            <a:ext cx="6159086" cy="5816977"/>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b="1" dirty="0" lang="en-US" sz="1200"/>
              <a:t>Reliance</a:t>
            </a:r>
            <a:r>
              <a:rPr dirty="0" lang="en-US" sz="1200"/>
              <a:t> </a:t>
            </a:r>
            <a:r>
              <a:rPr dirty="0" lang="en-US" smtClean="0" sz="1200"/>
              <a:t>Industries is </a:t>
            </a:r>
            <a:r>
              <a:rPr dirty="0" lang="en-US" sz="1200"/>
              <a:t>one of India’s biggest conglomerates with a presence in oil refining &amp; </a:t>
            </a:r>
            <a:r>
              <a:rPr dirty="0" lang="en-US" smtClean="0" sz="1200"/>
              <a:t>petrochemicals</a:t>
            </a:r>
            <a:r>
              <a:rPr dirty="0" lang="en-US" sz="1200"/>
              <a:t>, oil &amp; gas exploration, retail, digital services and media, </a:t>
            </a:r>
            <a:r>
              <a:rPr dirty="0" err="1" lang="en-US" sz="1200"/>
              <a:t>etc</a:t>
            </a:r>
            <a:r>
              <a:rPr dirty="0" lang="en-US" smtClean="0" sz="1200"/>
              <a:t>,. </a:t>
            </a:r>
            <a:r>
              <a:rPr dirty="0" lang="en-US" sz="1200"/>
              <a:t>On a consolidated </a:t>
            </a:r>
            <a:r>
              <a:rPr dirty="0" lang="en-US" smtClean="0" sz="1200"/>
              <a:t>basis, Majority of revenue come from oil and gas segment, </a:t>
            </a:r>
            <a:r>
              <a:rPr dirty="0" lang="en-US" sz="1200"/>
              <a:t>while </a:t>
            </a:r>
            <a:r>
              <a:rPr dirty="0" lang="en-US" smtClean="0" sz="1200"/>
              <a:t>retail contribute 28%. </a:t>
            </a:r>
            <a:r>
              <a:rPr dirty="0" lang="en-US" sz="1200"/>
              <a:t>At the EBITDA level, O2C and oil &amp; gas contributed 43% while retail, digital and others contributed 11%, 38% and 8%, </a:t>
            </a:r>
            <a:r>
              <a:rPr dirty="0" lang="en-US" smtClean="0" sz="1200"/>
              <a:t>respectively.</a:t>
            </a:r>
            <a:endParaRPr dirty="0" lang="en-US" sz="1200">
              <a:solidFill>
                <a:prstClr val="black"/>
              </a:solidFill>
              <a:cs charset="0" pitchFamily="18" typeface="Times New Roman"/>
            </a:endParaRPr>
          </a:p>
          <a:p>
            <a:pPr algn="just" lvl="0"/>
            <a:r>
              <a:rPr b="1" dirty="0" lang="en-US" sz="1200">
                <a:solidFill>
                  <a:prstClr val="black"/>
                </a:solidFill>
                <a:cs charset="0" pitchFamily="18" typeface="Times New Roman"/>
              </a:rPr>
              <a:t>Key Takeaways:</a:t>
            </a:r>
          </a:p>
          <a:p>
            <a:pPr algn="just" indent="-285750" lvl="0" marL="285750">
              <a:buFont charset="0" pitchFamily="34" typeface="Arial"/>
              <a:buChar char="•"/>
            </a:pPr>
            <a:r>
              <a:rPr dirty="0" lang="en-US" smtClean="0" sz="1200"/>
              <a:t>Reliance </a:t>
            </a:r>
            <a:r>
              <a:rPr dirty="0" err="1" lang="en-US" smtClean="0" sz="1200"/>
              <a:t>Jio</a:t>
            </a:r>
            <a:r>
              <a:rPr dirty="0" lang="en-US" sz="1200"/>
              <a:t>, the telecom vertical of Reliance </a:t>
            </a:r>
            <a:r>
              <a:rPr dirty="0" lang="en-US" smtClean="0" sz="1200"/>
              <a:t>Industries have </a:t>
            </a:r>
            <a:r>
              <a:rPr dirty="0" lang="en-US" sz="1200"/>
              <a:t>taken a 20% tariff </a:t>
            </a:r>
            <a:r>
              <a:rPr dirty="0" lang="en-US" smtClean="0" sz="1200"/>
              <a:t>hike, which is going to improve ARPU of the company. </a:t>
            </a:r>
            <a:r>
              <a:rPr dirty="0" lang="en-US" sz="1200"/>
              <a:t>Further, improving traction in JioPhone Next should be an aiding factor. The company is keen to target a large chunk of the </a:t>
            </a:r>
            <a:r>
              <a:rPr dirty="0" lang="en-US" smtClean="0" sz="1200"/>
              <a:t>300 million </a:t>
            </a:r>
            <a:r>
              <a:rPr dirty="0" lang="en-US" sz="1200"/>
              <a:t>Feature Phone market through JioPhone </a:t>
            </a:r>
            <a:r>
              <a:rPr dirty="0" lang="en-US" smtClean="0" sz="1200"/>
              <a:t>Next.</a:t>
            </a:r>
          </a:p>
          <a:p>
            <a:pPr algn="just" indent="-285750" lvl="0" marL="285750">
              <a:buFont charset="0" pitchFamily="34" typeface="Arial"/>
              <a:buChar char="•"/>
            </a:pPr>
            <a:r>
              <a:rPr dirty="0" lang="en-US" sz="1200"/>
              <a:t>RIL, in the last year, has seen strong deleveraging on the back of value unlocking in the Consumer business, </a:t>
            </a:r>
            <a:r>
              <a:rPr dirty="0" lang="en-US" smtClean="0" sz="1200"/>
              <a:t>and they have raised capital through right issue.</a:t>
            </a:r>
            <a:endParaRPr dirty="0" lang="en-US" sz="1200"/>
          </a:p>
          <a:p>
            <a:pPr algn="just" indent="-285750" lvl="0" marL="285750">
              <a:buFont charset="0" pitchFamily="34" typeface="Arial"/>
              <a:buChar char="•"/>
            </a:pPr>
            <a:r>
              <a:rPr dirty="0" lang="en-US" smtClean="0" sz="1200"/>
              <a:t>Reliance GRM has fallen in the first half of FY21,</a:t>
            </a:r>
            <a:r>
              <a:rPr dirty="0" lang="en-US" sz="1200"/>
              <a:t> However, the Petrochem segment should offset the impact on the back of good demand and continued delays in upcoming </a:t>
            </a:r>
            <a:r>
              <a:rPr dirty="0" lang="en-US" smtClean="0" sz="1200"/>
              <a:t>capacities.</a:t>
            </a:r>
          </a:p>
          <a:p>
            <a:pPr algn="just" indent="-285750" lvl="0" marL="285750">
              <a:buFont charset="0" pitchFamily="34" typeface="Arial"/>
              <a:buChar char="•"/>
            </a:pPr>
            <a:r>
              <a:rPr dirty="0" lang="en-US" sz="1200"/>
              <a:t>The Digital business, over the last couple of years, has seen a strong ramp-up, partly </a:t>
            </a:r>
            <a:r>
              <a:rPr dirty="0" lang="en-US" smtClean="0" sz="1200"/>
              <a:t>. </a:t>
            </a:r>
            <a:r>
              <a:rPr dirty="0" lang="en-US" sz="1200"/>
              <a:t>It has reached 20% of core retail revenues, </a:t>
            </a:r>
            <a:r>
              <a:rPr dirty="0" lang="en-US" smtClean="0" sz="1200"/>
              <a:t>Key </a:t>
            </a:r>
            <a:r>
              <a:rPr dirty="0" lang="en-US" sz="1200"/>
              <a:t>operating metrics such as daily orders</a:t>
            </a:r>
            <a:r>
              <a:rPr dirty="0" lang="en-US" smtClean="0" sz="1200"/>
              <a:t>, </a:t>
            </a:r>
            <a:r>
              <a:rPr dirty="0" lang="en-US" sz="1200"/>
              <a:t>average order values, delivery timelines, and order returns have all been improving significantly. The key factors supporting </a:t>
            </a:r>
            <a:r>
              <a:rPr dirty="0" err="1" lang="en-US" sz="1200"/>
              <a:t>JioMart</a:t>
            </a:r>
            <a:r>
              <a:rPr dirty="0" lang="en-US" sz="1200"/>
              <a:t> are the physical store connectivity and new warehouses, which have ramped up the supply </a:t>
            </a:r>
            <a:r>
              <a:rPr dirty="0" lang="en-US" smtClean="0" sz="1200"/>
              <a:t>chain.</a:t>
            </a:r>
            <a:endParaRPr dirty="0" lang="en-US" sz="1200">
              <a:solidFill>
                <a:prstClr val="black"/>
              </a:solidFill>
            </a:endParaRPr>
          </a:p>
          <a:p>
            <a:pPr algn="just" lvl="0"/>
            <a:r>
              <a:rPr b="1" dirty="0" lang="en-US" sz="1200">
                <a:solidFill>
                  <a:prstClr val="black"/>
                </a:solidFill>
                <a:cs charset="0" pitchFamily="18" typeface="Times New Roman"/>
              </a:rPr>
              <a:t>Outlook: </a:t>
            </a:r>
          </a:p>
          <a:p>
            <a:pPr algn="just" lvl="0"/>
            <a:r>
              <a:rPr dirty="0" lang="en-US" sz="1200">
                <a:solidFill>
                  <a:prstClr val="black"/>
                </a:solidFill>
              </a:rPr>
              <a:t>Company has plan to invest $10 billion in green energy which are </a:t>
            </a:r>
            <a:r>
              <a:rPr dirty="0" lang="en-US" smtClean="0" sz="1200">
                <a:solidFill>
                  <a:prstClr val="black"/>
                </a:solidFill>
              </a:rPr>
              <a:t>going to </a:t>
            </a:r>
            <a:r>
              <a:rPr dirty="0" lang="en-US" sz="1200">
                <a:solidFill>
                  <a:prstClr val="black"/>
                </a:solidFill>
              </a:rPr>
              <a:t>drive revenue of the company in the next phase, since company has a very strong balance sheet </a:t>
            </a:r>
            <a:r>
              <a:rPr dirty="0" lang="en-US" smtClean="0" sz="1200">
                <a:solidFill>
                  <a:prstClr val="black"/>
                </a:solidFill>
              </a:rPr>
              <a:t>to fund </a:t>
            </a:r>
            <a:r>
              <a:rPr dirty="0" lang="en-US" sz="1200">
                <a:solidFill>
                  <a:prstClr val="black"/>
                </a:solidFill>
              </a:rPr>
              <a:t>that investment </a:t>
            </a:r>
            <a:r>
              <a:rPr dirty="0" lang="en-US" smtClean="0" sz="1200">
                <a:solidFill>
                  <a:prstClr val="black"/>
                </a:solidFill>
              </a:rPr>
              <a:t>plan. With the latest price hike in </a:t>
            </a:r>
            <a:r>
              <a:rPr dirty="0" err="1" lang="en-US" smtClean="0" sz="1200">
                <a:solidFill>
                  <a:prstClr val="black"/>
                </a:solidFill>
              </a:rPr>
              <a:t>Jio</a:t>
            </a:r>
            <a:r>
              <a:rPr dirty="0" lang="en-US" smtClean="0" sz="1200">
                <a:solidFill>
                  <a:prstClr val="black"/>
                </a:solidFill>
              </a:rPr>
              <a:t> this will improve ARPU of the company. Reliance </a:t>
            </a:r>
            <a:r>
              <a:rPr dirty="0" lang="en-US" sz="1200">
                <a:solidFill>
                  <a:prstClr val="black"/>
                </a:solidFill>
              </a:rPr>
              <a:t>retail is growing around 40% every year and it is going to continue </a:t>
            </a:r>
            <a:r>
              <a:rPr dirty="0" lang="en-US" smtClean="0" sz="1200">
                <a:solidFill>
                  <a:prstClr val="black"/>
                </a:solidFill>
              </a:rPr>
              <a:t>going forward </a:t>
            </a:r>
            <a:r>
              <a:rPr dirty="0" lang="en-US" sz="1200">
                <a:solidFill>
                  <a:prstClr val="black"/>
                </a:solidFill>
              </a:rPr>
              <a:t>as India is under penetrated and they have huge room to grow, Retail is also launching its </a:t>
            </a:r>
            <a:r>
              <a:rPr dirty="0" lang="en-US" smtClean="0" sz="1200">
                <a:solidFill>
                  <a:prstClr val="black"/>
                </a:solidFill>
              </a:rPr>
              <a:t>own products </a:t>
            </a:r>
            <a:r>
              <a:rPr dirty="0" lang="en-US" sz="1200">
                <a:solidFill>
                  <a:prstClr val="black"/>
                </a:solidFill>
              </a:rPr>
              <a:t>which are going to improve their margin</a:t>
            </a:r>
            <a:r>
              <a:rPr dirty="0" lang="en-US" smtClean="0" sz="1200">
                <a:solidFill>
                  <a:prstClr val="black"/>
                </a:solidFill>
              </a:rPr>
              <a:t>. </a:t>
            </a:r>
            <a:r>
              <a:rPr dirty="0" lang="en-US" sz="1200">
                <a:solidFill>
                  <a:prstClr val="black"/>
                </a:solidFill>
              </a:rPr>
              <a:t>On performance front we expect company to report EPS of </a:t>
            </a:r>
            <a:r>
              <a:rPr dirty="0" lang="en-US" smtClean="0" sz="1200">
                <a:solidFill>
                  <a:prstClr val="black"/>
                </a:solidFill>
              </a:rPr>
              <a:t>Rs.100 </a:t>
            </a:r>
            <a:r>
              <a:rPr dirty="0" lang="en-US" sz="1200">
                <a:solidFill>
                  <a:prstClr val="black"/>
                </a:solidFill>
              </a:rPr>
              <a:t>for FY23E, at CMP of </a:t>
            </a:r>
            <a:r>
              <a:rPr dirty="0" lang="en-US" smtClean="0" sz="1200">
                <a:solidFill>
                  <a:prstClr val="black"/>
                </a:solidFill>
              </a:rPr>
              <a:t>Rs.2356 </a:t>
            </a:r>
            <a:r>
              <a:rPr dirty="0" lang="en-US" sz="1200">
                <a:solidFill>
                  <a:prstClr val="black"/>
                </a:solidFill>
              </a:rPr>
              <a:t>PE works out to be </a:t>
            </a:r>
            <a:r>
              <a:rPr dirty="0" lang="en-US" smtClean="0" sz="1200">
                <a:solidFill>
                  <a:prstClr val="black"/>
                </a:solidFill>
              </a:rPr>
              <a:t>23.65x</a:t>
            </a:r>
            <a:r>
              <a:rPr dirty="0" lang="en-US" sz="1200">
                <a:solidFill>
                  <a:prstClr val="black"/>
                </a:solidFill>
              </a:rPr>
              <a:t>. Hence, investors can buy the stock at CMP </a:t>
            </a:r>
            <a:r>
              <a:rPr dirty="0" lang="en-US" smtClean="0" sz="1200">
                <a:solidFill>
                  <a:prstClr val="black"/>
                </a:solidFill>
              </a:rPr>
              <a:t>for </a:t>
            </a:r>
            <a:r>
              <a:rPr dirty="0" lang="en-US" sz="1200">
                <a:solidFill>
                  <a:prstClr val="black"/>
                </a:solidFill>
              </a:rPr>
              <a:t>target price of </a:t>
            </a:r>
            <a:r>
              <a:rPr dirty="0" lang="en-US" smtClean="0" sz="1200">
                <a:solidFill>
                  <a:prstClr val="black"/>
                </a:solidFill>
              </a:rPr>
              <a:t>Rs.2950. </a:t>
            </a:r>
            <a:r>
              <a:rPr dirty="0" lang="en-US" sz="1200">
                <a:solidFill>
                  <a:prstClr val="black"/>
                </a:solidFill>
              </a:rPr>
              <a:t>Time frame should be 9-12months.</a:t>
            </a:r>
          </a:p>
          <a:p>
            <a:pPr algn="just" lvl="0"/>
            <a:endParaRPr dirty="0" lang="en-US" sz="1200">
              <a:solidFill>
                <a:prstClr val="black"/>
              </a:solidFill>
              <a:cs charset="0" pitchFamily="18" typeface="Times New Roman"/>
            </a:endParaRPr>
          </a:p>
          <a:p>
            <a:pPr algn="just" lvl="0"/>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Reliance Industries </a:t>
            </a:r>
            <a:r>
              <a:rPr dirty="0" lang="en-US">
                <a:solidFill>
                  <a:schemeClr val="tx1">
                    <a:lumMod val="95000"/>
                    <a:lumOff val="5000"/>
                  </a:schemeClr>
                </a:solidFill>
              </a:rPr>
              <a:t>Ltd.</a:t>
            </a:r>
          </a:p>
          <a:p>
            <a:pPr algn="ctr"/>
            <a:r>
              <a:rPr dirty="0" lang="en-US">
                <a:solidFill>
                  <a:schemeClr val="tx1">
                    <a:lumMod val="95000"/>
                    <a:lumOff val="5000"/>
                  </a:schemeClr>
                </a:solidFill>
              </a:rPr>
              <a:t>CMP –</a:t>
            </a:r>
            <a:r>
              <a:rPr dirty="0" lang="en-US" smtClean="0">
                <a:solidFill>
                  <a:schemeClr val="tx1">
                    <a:lumMod val="95000"/>
                    <a:lumOff val="5000"/>
                  </a:schemeClr>
                </a:solidFill>
              </a:rPr>
              <a:t>Rs.2356   Target - Rs.2950 </a:t>
            </a:r>
            <a:endParaRPr dirty="0" lang="en-US">
              <a:solidFill>
                <a:schemeClr val="tx1">
                  <a:lumMod val="95000"/>
                  <a:lumOff val="5000"/>
                </a:schemeClr>
              </a:solidFill>
            </a:endParaRPr>
          </a:p>
        </p:txBody>
      </p:sp>
      <p:pic>
        <p:nvPicPr>
          <p:cNvPr id="4" name="Picture 3"/>
          <p:cNvPicPr>
            <a:picLocks noChangeAspect="1"/>
          </p:cNvPicPr>
          <p:nvPr/>
        </p:nvPicPr>
        <p:blipFill>
          <a:blip cstate="print" r:embed="rId5">
            <a:extLst>
              <a:ext uri="{28A0092B-C50C-407E-A947-70E740481C1C}">
                <a14:useLocalDpi xmlns:a14="http://schemas.microsoft.com/office/drawing/2010/main" xmlns="" val="0"/>
              </a:ext>
            </a:extLst>
          </a:blip>
          <a:stretch>
            <a:fillRect/>
          </a:stretch>
        </p:blipFill>
        <p:spPr>
          <a:xfrm>
            <a:off x="142844" y="785796"/>
            <a:ext cx="2627788" cy="5445885"/>
          </a:xfrm>
          <a:prstGeom prst="rect">
            <a:avLst/>
          </a:prstGeom>
        </p:spPr>
      </p:pic>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15" name="TextBox 14"/>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2962910002"/>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5" name="Picture 14"/>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5" y="768576"/>
            <a:ext cx="6132577" cy="5632311"/>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b="1" dirty="0" lang="en-US" sz="1200">
                <a:solidFill>
                  <a:prstClr val="black"/>
                </a:solidFill>
              </a:rPr>
              <a:t>Bharti Airtel </a:t>
            </a:r>
            <a:r>
              <a:rPr dirty="0" lang="en-US" sz="1200">
                <a:solidFill>
                  <a:prstClr val="black"/>
                </a:solidFill>
              </a:rPr>
              <a:t>is a leading global telecommunications company with operations in 18 countries across Asia &amp; Africa. Airtel's portfolio includes high speed 4G mobile broadband, Airtel </a:t>
            </a:r>
            <a:r>
              <a:rPr dirty="0" err="1" lang="en-US" sz="1200">
                <a:solidFill>
                  <a:prstClr val="black"/>
                </a:solidFill>
              </a:rPr>
              <a:t>Xstream</a:t>
            </a:r>
            <a:r>
              <a:rPr dirty="0" lang="en-US" sz="1200">
                <a:solidFill>
                  <a:prstClr val="black"/>
                </a:solidFill>
              </a:rPr>
              <a:t> Fiber, converged digital TV solutions through the Airtel </a:t>
            </a:r>
            <a:r>
              <a:rPr dirty="0" err="1" lang="en-US" sz="1200">
                <a:solidFill>
                  <a:prstClr val="black"/>
                </a:solidFill>
              </a:rPr>
              <a:t>Xstream</a:t>
            </a:r>
            <a:r>
              <a:rPr dirty="0" lang="en-US" sz="1200">
                <a:solidFill>
                  <a:prstClr val="black"/>
                </a:solidFill>
              </a:rPr>
              <a:t> 4K Hybrid Box, digital payments through Airtel Payments Bank as well as an integrated suite of services across connectivity, collaboration, cloud &amp; security. </a:t>
            </a:r>
          </a:p>
          <a:p>
            <a:pPr algn="just" lvl="0"/>
            <a:endParaRPr dirty="0" lang="en-US" sz="1200">
              <a:solidFill>
                <a:prstClr val="black"/>
              </a:solidFill>
            </a:endParaRPr>
          </a:p>
          <a:p>
            <a:pPr algn="just" lvl="0"/>
            <a:r>
              <a:rPr b="1" dirty="0" lang="en-US" sz="1200">
                <a:solidFill>
                  <a:prstClr val="black"/>
                </a:solidFill>
                <a:cs charset="0" pitchFamily="18" typeface="Times New Roman"/>
              </a:rPr>
              <a:t>Key Takeaways:</a:t>
            </a:r>
          </a:p>
          <a:p>
            <a:pPr algn="just" indent="-285750" lvl="0" marL="285750">
              <a:buFont charset="0" pitchFamily="34" typeface="Arial"/>
              <a:buChar char="•"/>
            </a:pPr>
            <a:r>
              <a:rPr b="1" dirty="0" lang="en-US" smtClean="0" sz="1200">
                <a:solidFill>
                  <a:prstClr val="black"/>
                </a:solidFill>
              </a:rPr>
              <a:t>APRU to increase with Tariff Hike: </a:t>
            </a:r>
            <a:r>
              <a:rPr dirty="0" err="1" lang="en-US" sz="1200">
                <a:solidFill>
                  <a:prstClr val="black"/>
                </a:solidFill>
              </a:rPr>
              <a:t>Airtel</a:t>
            </a:r>
            <a:r>
              <a:rPr dirty="0" lang="en-US" sz="1200">
                <a:solidFill>
                  <a:prstClr val="black"/>
                </a:solidFill>
              </a:rPr>
              <a:t> </a:t>
            </a:r>
            <a:r>
              <a:rPr dirty="0" lang="en-US" smtClean="0" sz="1200">
                <a:solidFill>
                  <a:prstClr val="black"/>
                </a:solidFill>
              </a:rPr>
              <a:t>is gradually increasing tariff with </a:t>
            </a:r>
            <a:r>
              <a:rPr dirty="0" lang="en-US" sz="1200">
                <a:solidFill>
                  <a:prstClr val="black"/>
                </a:solidFill>
              </a:rPr>
              <a:t>the aim to reach ARPU of </a:t>
            </a:r>
            <a:r>
              <a:rPr dirty="0" lang="en-US" smtClean="0" sz="1200">
                <a:solidFill>
                  <a:prstClr val="black"/>
                </a:solidFill>
              </a:rPr>
              <a:t>Rs. 200 </a:t>
            </a:r>
            <a:r>
              <a:rPr dirty="0" lang="en-US" sz="1200">
                <a:solidFill>
                  <a:prstClr val="black"/>
                </a:solidFill>
              </a:rPr>
              <a:t>by FY22 end and </a:t>
            </a:r>
            <a:r>
              <a:rPr dirty="0" lang="en-US" smtClean="0" sz="1200">
                <a:solidFill>
                  <a:prstClr val="black"/>
                </a:solidFill>
              </a:rPr>
              <a:t>Rs. 300 </a:t>
            </a:r>
            <a:r>
              <a:rPr dirty="0" lang="en-US" sz="1200">
                <a:solidFill>
                  <a:prstClr val="black"/>
                </a:solidFill>
              </a:rPr>
              <a:t>over the long term.</a:t>
            </a:r>
          </a:p>
          <a:p>
            <a:pPr algn="just" indent="-285750" marL="285750">
              <a:buFont charset="0" pitchFamily="34" typeface="Arial"/>
              <a:buChar char="•"/>
            </a:pPr>
            <a:r>
              <a:rPr b="1" dirty="0" lang="en-US" sz="1200">
                <a:solidFill>
                  <a:prstClr val="black"/>
                </a:solidFill>
              </a:rPr>
              <a:t>5G to come in </a:t>
            </a:r>
            <a:r>
              <a:rPr b="1" dirty="0" lang="en-US" smtClean="0" sz="1200">
                <a:solidFill>
                  <a:prstClr val="black"/>
                </a:solidFill>
              </a:rPr>
              <a:t>FY23: </a:t>
            </a:r>
            <a:r>
              <a:rPr dirty="0" lang="en-US" sz="1200">
                <a:solidFill>
                  <a:prstClr val="black"/>
                </a:solidFill>
              </a:rPr>
              <a:t>The </a:t>
            </a:r>
            <a:r>
              <a:rPr dirty="0" lang="en-US" smtClean="0" sz="1200">
                <a:solidFill>
                  <a:prstClr val="black"/>
                </a:solidFill>
              </a:rPr>
              <a:t>5G auctions are likely to happen in July 2022 instead of May as Telecom Regulatory Authority of India (TRAI) likely to submit its pricing recommendations to  the Department of Telecommunications (</a:t>
            </a:r>
            <a:r>
              <a:rPr dirty="0" err="1" lang="en-US" smtClean="0" sz="1200">
                <a:solidFill>
                  <a:prstClr val="black"/>
                </a:solidFill>
              </a:rPr>
              <a:t>DoT</a:t>
            </a:r>
            <a:r>
              <a:rPr dirty="0" lang="en-US" smtClean="0" sz="1200">
                <a:solidFill>
                  <a:prstClr val="black"/>
                </a:solidFill>
              </a:rPr>
              <a:t>) only in March and it will take six months to start offering 5G services from when the spectrum is allotted. However </a:t>
            </a:r>
            <a:r>
              <a:rPr dirty="0" err="1" lang="en-US" smtClean="0" sz="1200">
                <a:solidFill>
                  <a:prstClr val="black"/>
                </a:solidFill>
              </a:rPr>
              <a:t>Airtel</a:t>
            </a:r>
            <a:r>
              <a:rPr dirty="0" lang="en-US" smtClean="0" sz="1200">
                <a:solidFill>
                  <a:prstClr val="black"/>
                </a:solidFill>
              </a:rPr>
              <a:t> </a:t>
            </a:r>
            <a:r>
              <a:rPr dirty="0" lang="en-US" sz="1200">
                <a:solidFill>
                  <a:prstClr val="black"/>
                </a:solidFill>
              </a:rPr>
              <a:t>conducts India’s first Rural 5G trial in partnership with </a:t>
            </a:r>
            <a:r>
              <a:rPr dirty="0" lang="en-US" smtClean="0" sz="1200">
                <a:solidFill>
                  <a:prstClr val="black"/>
                </a:solidFill>
              </a:rPr>
              <a:t>Ericsson and also collaborated with </a:t>
            </a:r>
            <a:r>
              <a:rPr dirty="0" err="1" lang="en-US" smtClean="0" sz="1200">
                <a:solidFill>
                  <a:prstClr val="black"/>
                </a:solidFill>
              </a:rPr>
              <a:t>Capgemini</a:t>
            </a:r>
            <a:r>
              <a:rPr dirty="0" lang="en-US" smtClean="0" sz="1200">
                <a:solidFill>
                  <a:prstClr val="black"/>
                </a:solidFill>
              </a:rPr>
              <a:t> to bring 5G-based enterprise grade solutions to the India.</a:t>
            </a:r>
            <a:endParaRPr dirty="0" lang="en-US" sz="1200">
              <a:solidFill>
                <a:prstClr val="black"/>
              </a:solidFill>
            </a:endParaRPr>
          </a:p>
          <a:p>
            <a:pPr algn="just" indent="-285750" lvl="0" marL="285750">
              <a:buFont charset="0" pitchFamily="34" typeface="Arial"/>
              <a:buChar char="•"/>
            </a:pPr>
            <a:r>
              <a:rPr b="1" dirty="0" lang="en-US" sz="1200">
                <a:solidFill>
                  <a:prstClr val="black"/>
                </a:solidFill>
              </a:rPr>
              <a:t>Targeting 2x Net Debt/ EBITDA: </a:t>
            </a:r>
            <a:r>
              <a:rPr dirty="0" lang="en-US" sz="1200">
                <a:solidFill>
                  <a:prstClr val="black"/>
                </a:solidFill>
              </a:rPr>
              <a:t>It will be comfortable with net debt to EBITDA of 2x and aims to achieve this. It has a monetization opportunity, through Africa, Indus, etc. and increasing cash flow from growth in the existing business. </a:t>
            </a:r>
          </a:p>
          <a:p>
            <a:pPr algn="just" indent="-285750" lvl="0" marL="285750">
              <a:buFont charset="0" pitchFamily="34" typeface="Arial"/>
              <a:buChar char="•"/>
            </a:pPr>
            <a:r>
              <a:rPr b="1" dirty="0" lang="en-US" sz="1200">
                <a:solidFill>
                  <a:prstClr val="black"/>
                </a:solidFill>
              </a:rPr>
              <a:t>Investment in UK based space start-up </a:t>
            </a:r>
            <a:r>
              <a:rPr b="1" dirty="0" err="1" lang="en-US" sz="1200">
                <a:solidFill>
                  <a:prstClr val="black"/>
                </a:solidFill>
              </a:rPr>
              <a:t>OneWeb</a:t>
            </a:r>
            <a:r>
              <a:rPr b="1" dirty="0" lang="en-US" sz="1200">
                <a:solidFill>
                  <a:prstClr val="black"/>
                </a:solidFill>
              </a:rPr>
              <a:t>: </a:t>
            </a:r>
            <a:r>
              <a:rPr dirty="0" err="1" lang="en-US" sz="1200">
                <a:solidFill>
                  <a:prstClr val="black"/>
                </a:solidFill>
              </a:rPr>
              <a:t>OneWeb</a:t>
            </a:r>
            <a:r>
              <a:rPr dirty="0" lang="en-US" sz="1200">
                <a:solidFill>
                  <a:prstClr val="black"/>
                </a:solidFill>
              </a:rPr>
              <a:t> is planning to launch fleet of 648 Low Earth Orbit Satellites that will deliver high-speed, low –latency global connectivity globally by May 2022 including in India. </a:t>
            </a:r>
          </a:p>
          <a:p>
            <a:pPr algn="just" lvl="0"/>
            <a:r>
              <a:rPr b="1" dirty="0" lang="en-US" sz="1200">
                <a:solidFill>
                  <a:prstClr val="black"/>
                </a:solidFill>
                <a:cs charset="0" pitchFamily="18" typeface="Times New Roman"/>
              </a:rPr>
              <a:t>Outlook: </a:t>
            </a:r>
          </a:p>
          <a:p>
            <a:pPr algn="just" lvl="0"/>
            <a:r>
              <a:rPr dirty="0" lang="en-US" smtClean="0" sz="1200">
                <a:solidFill>
                  <a:prstClr val="black"/>
                </a:solidFill>
              </a:rPr>
              <a:t>Being </a:t>
            </a:r>
            <a:r>
              <a:rPr dirty="0" lang="en-US" sz="1200">
                <a:solidFill>
                  <a:prstClr val="black"/>
                </a:solidFill>
              </a:rPr>
              <a:t>one of the two leading players in </a:t>
            </a:r>
            <a:r>
              <a:rPr dirty="0" lang="en-US" smtClean="0" sz="1200">
                <a:solidFill>
                  <a:prstClr val="black"/>
                </a:solidFill>
              </a:rPr>
              <a:t>telecom space</a:t>
            </a:r>
            <a:r>
              <a:rPr dirty="0" lang="en-US" sz="1200">
                <a:solidFill>
                  <a:prstClr val="black"/>
                </a:solidFill>
              </a:rPr>
              <a:t>, Airtel is capitalizing on </a:t>
            </a:r>
            <a:r>
              <a:rPr dirty="0" lang="en-US" smtClean="0" sz="1200">
                <a:solidFill>
                  <a:prstClr val="black"/>
                </a:solidFill>
              </a:rPr>
              <a:t>every opportunity</a:t>
            </a:r>
            <a:r>
              <a:rPr dirty="0" lang="en-US" sz="1200">
                <a:solidFill>
                  <a:prstClr val="black"/>
                </a:solidFill>
              </a:rPr>
              <a:t>. Factors such as work from home, streaming of more entertainment content online, and home schooling continue to boost the performance of the company. </a:t>
            </a:r>
            <a:r>
              <a:rPr dirty="0" lang="en-US" smtClean="0" sz="1200">
                <a:solidFill>
                  <a:prstClr val="black"/>
                </a:solidFill>
              </a:rPr>
              <a:t>With the recent tariff hike, ARPU expected </a:t>
            </a:r>
            <a:r>
              <a:rPr dirty="0" lang="en-US" sz="1200">
                <a:solidFill>
                  <a:prstClr val="black"/>
                </a:solidFill>
              </a:rPr>
              <a:t>to </a:t>
            </a:r>
            <a:r>
              <a:rPr dirty="0" lang="en-US" smtClean="0" sz="1200">
                <a:solidFill>
                  <a:prstClr val="black"/>
                </a:solidFill>
              </a:rPr>
              <a:t>increase for </a:t>
            </a:r>
            <a:r>
              <a:rPr dirty="0" lang="en-US" sz="1200">
                <a:solidFill>
                  <a:prstClr val="black"/>
                </a:solidFill>
              </a:rPr>
              <a:t>the </a:t>
            </a:r>
            <a:r>
              <a:rPr dirty="0" lang="en-US" smtClean="0" sz="1200">
                <a:solidFill>
                  <a:prstClr val="black"/>
                </a:solidFill>
              </a:rPr>
              <a:t>industry and </a:t>
            </a:r>
            <a:r>
              <a:rPr dirty="0" err="1" lang="en-US" sz="1200">
                <a:solidFill>
                  <a:prstClr val="black"/>
                </a:solidFill>
              </a:rPr>
              <a:t>Bharti</a:t>
            </a:r>
            <a:r>
              <a:rPr dirty="0" lang="en-US" sz="1200">
                <a:solidFill>
                  <a:prstClr val="black"/>
                </a:solidFill>
              </a:rPr>
              <a:t> </a:t>
            </a:r>
            <a:r>
              <a:rPr dirty="0" lang="en-US" smtClean="0" sz="1200">
                <a:solidFill>
                  <a:prstClr val="black"/>
                </a:solidFill>
              </a:rPr>
              <a:t>with the </a:t>
            </a:r>
            <a:r>
              <a:rPr dirty="0" lang="en-US" sz="1200">
                <a:solidFill>
                  <a:prstClr val="black"/>
                </a:solidFill>
              </a:rPr>
              <a:t>highest ARPU in the industry is set to benefit from this move which is expected to increase </a:t>
            </a:r>
            <a:r>
              <a:rPr dirty="0" lang="en-US" smtClean="0" sz="1200">
                <a:solidFill>
                  <a:prstClr val="black"/>
                </a:solidFill>
              </a:rPr>
              <a:t>earnings </a:t>
            </a:r>
            <a:r>
              <a:rPr dirty="0" lang="en-US" sz="1200">
                <a:solidFill>
                  <a:prstClr val="black"/>
                </a:solidFill>
              </a:rPr>
              <a:t>of the company by 20-25% in next 2 years as per our estimates. Hence, investors can buy the stock at CMP of Rs. </a:t>
            </a:r>
            <a:r>
              <a:rPr dirty="0" lang="en-US" smtClean="0" sz="1200">
                <a:solidFill>
                  <a:prstClr val="black"/>
                </a:solidFill>
              </a:rPr>
              <a:t>676 </a:t>
            </a:r>
            <a:r>
              <a:rPr dirty="0" lang="en-US" sz="1200">
                <a:solidFill>
                  <a:prstClr val="black"/>
                </a:solidFill>
              </a:rPr>
              <a:t>at the current level for target price of </a:t>
            </a:r>
            <a:r>
              <a:rPr dirty="0" lang="en-US" smtClean="0" sz="1200">
                <a:solidFill>
                  <a:prstClr val="black"/>
                </a:solidFill>
              </a:rPr>
              <a:t>Rs.920</a:t>
            </a:r>
            <a:r>
              <a:rPr dirty="0" lang="en-US" sz="1200">
                <a:solidFill>
                  <a:prstClr val="black"/>
                </a:solidFill>
              </a:rPr>
              <a:t>.  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err="1" lang="en-US">
                <a:solidFill>
                  <a:schemeClr val="tx1">
                    <a:lumMod val="95000"/>
                    <a:lumOff val="5000"/>
                  </a:schemeClr>
                </a:solidFill>
              </a:rPr>
              <a:t>Bharti</a:t>
            </a:r>
            <a:r>
              <a:rPr dirty="0" lang="en-US">
                <a:solidFill>
                  <a:schemeClr val="tx1">
                    <a:lumMod val="95000"/>
                    <a:lumOff val="5000"/>
                  </a:schemeClr>
                </a:solidFill>
              </a:rPr>
              <a:t> </a:t>
            </a:r>
            <a:r>
              <a:rPr dirty="0" err="1" lang="en-US">
                <a:solidFill>
                  <a:schemeClr val="tx1">
                    <a:lumMod val="95000"/>
                    <a:lumOff val="5000"/>
                  </a:schemeClr>
                </a:solidFill>
              </a:rPr>
              <a:t>Airtel</a:t>
            </a:r>
            <a:r>
              <a:rPr dirty="0" lang="en-US">
                <a:solidFill>
                  <a:schemeClr val="tx1">
                    <a:lumMod val="95000"/>
                    <a:lumOff val="5000"/>
                  </a:schemeClr>
                </a:solidFill>
              </a:rPr>
              <a:t> Ltd. </a:t>
            </a:r>
          </a:p>
          <a:p>
            <a:pPr algn="ctr"/>
            <a:r>
              <a:rPr dirty="0" lang="en-US">
                <a:solidFill>
                  <a:schemeClr val="tx1">
                    <a:lumMod val="95000"/>
                    <a:lumOff val="5000"/>
                  </a:schemeClr>
                </a:solidFill>
              </a:rPr>
              <a:t>CMP – Rs. </a:t>
            </a:r>
            <a:r>
              <a:rPr dirty="0" lang="en-US" smtClean="0">
                <a:solidFill>
                  <a:schemeClr val="tx1">
                    <a:lumMod val="95000"/>
                    <a:lumOff val="5000"/>
                  </a:schemeClr>
                </a:solidFill>
              </a:rPr>
              <a:t>676  </a:t>
            </a:r>
            <a:r>
              <a:rPr dirty="0" lang="en-US">
                <a:solidFill>
                  <a:schemeClr val="tx1">
                    <a:lumMod val="95000"/>
                    <a:lumOff val="5000"/>
                  </a:schemeClr>
                </a:solidFill>
              </a:rPr>
              <a:t>Target - </a:t>
            </a:r>
            <a:r>
              <a:rPr dirty="0" lang="en-US" smtClean="0">
                <a:solidFill>
                  <a:schemeClr val="tx1">
                    <a:lumMod val="95000"/>
                    <a:lumOff val="5000"/>
                  </a:schemeClr>
                </a:solidFill>
              </a:rPr>
              <a:t>Rs.920 </a:t>
            </a:r>
            <a:endParaRPr dirty="0" lang="en-US">
              <a:solidFill>
                <a:schemeClr val="tx1">
                  <a:lumMod val="95000"/>
                  <a:lumOff val="5000"/>
                </a:schemeClr>
              </a:solidFill>
            </a:endParaRPr>
          </a:p>
        </p:txBody>
      </p:sp>
      <p:pic>
        <p:nvPicPr>
          <p:cNvPr id="13" name="Picture 2"/>
          <p:cNvPicPr>
            <a:picLocks noChangeArrowheads="1" noChangeAspect="1"/>
          </p:cNvPicPr>
          <p:nvPr/>
        </p:nvPicPr>
        <p:blipFill>
          <a:blip cstate="print" r:embed="rId5"/>
          <a:srcRect/>
          <a:stretch>
            <a:fillRect/>
          </a:stretch>
        </p:blipFill>
        <p:spPr bwMode="auto">
          <a:xfrm>
            <a:off x="142845" y="714356"/>
            <a:ext cx="2643206" cy="5429288"/>
          </a:xfrm>
          <a:prstGeom prst="rect">
            <a:avLst/>
          </a:prstGeom>
          <a:noFill/>
          <a:ln w="9525">
            <a:noFill/>
            <a:miter lim="800000"/>
            <a:headEnd/>
            <a:tailEnd/>
          </a:ln>
          <a:effectLst/>
        </p:spPr>
      </p:pic>
      <p:pic>
        <p:nvPicPr>
          <p:cNvPr descr="Header.jpg" id="14" name="Picture 13"/>
          <p:cNvPicPr>
            <a:picLocks noChangeAspect="1"/>
          </p:cNvPicPr>
          <p:nvPr/>
        </p:nvPicPr>
        <p:blipFill>
          <a:blip cstate="print" r:embed="rId3"/>
          <a:stretch>
            <a:fillRect/>
          </a:stretch>
        </p:blipFill>
        <p:spPr>
          <a:xfrm>
            <a:off x="0" y="6166050"/>
            <a:ext cx="9144000" cy="691950"/>
          </a:xfrm>
          <a:prstGeom prst="rect">
            <a:avLst/>
          </a:prstGeom>
        </p:spPr>
      </p:pic>
      <p:sp>
        <p:nvSpPr>
          <p:cNvPr id="16" name="TextBox 15"/>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7"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2302344928"/>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4" name="Picture 13"/>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5" y="768577"/>
            <a:ext cx="5967985" cy="5447645"/>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lvl="0"/>
            <a:r>
              <a:rPr b="1" dirty="0" lang="en-US" sz="1200">
                <a:solidFill>
                  <a:prstClr val="black"/>
                </a:solidFill>
                <a:cs charset="0" pitchFamily="18" typeface="Times New Roman"/>
              </a:rPr>
              <a:t>Larsen and Toubro (L&amp;T) </a:t>
            </a:r>
            <a:r>
              <a:rPr dirty="0" lang="en-US" sz="1200">
                <a:solidFill>
                  <a:prstClr val="black"/>
                </a:solidFill>
                <a:cs charset="0" pitchFamily="18" typeface="Times New Roman"/>
              </a:rPr>
              <a:t>is major engineering, construction, manufacturing, technology, and financial services conglomerate, with global operations. L&amp;T addresses critical needs in key sectors - Hydrocarbon, Infrastructure, Power, Process Industries and </a:t>
            </a:r>
            <a:r>
              <a:rPr dirty="0" err="1" lang="en-US" sz="1200">
                <a:solidFill>
                  <a:prstClr val="black"/>
                </a:solidFill>
                <a:cs charset="0" pitchFamily="18" typeface="Times New Roman"/>
              </a:rPr>
              <a:t>Defence</a:t>
            </a:r>
            <a:r>
              <a:rPr dirty="0" lang="en-US" sz="1200">
                <a:solidFill>
                  <a:prstClr val="black"/>
                </a:solidFill>
                <a:cs charset="0" pitchFamily="18" typeface="Times New Roman"/>
              </a:rPr>
              <a:t> - for customers in over 30 countries around the world.</a:t>
            </a:r>
          </a:p>
          <a:p>
            <a:pPr algn="just" lvl="0"/>
            <a:endParaRPr dirty="0" lang="en-US" sz="1200">
              <a:solidFill>
                <a:prstClr val="black"/>
              </a:solidFill>
              <a:cs charset="0" pitchFamily="18" typeface="Times New Roman"/>
            </a:endParaRPr>
          </a:p>
          <a:p>
            <a:pPr algn="just" lvl="0"/>
            <a:r>
              <a:rPr b="1" dirty="0" lang="en-US" sz="1200">
                <a:solidFill>
                  <a:prstClr val="black"/>
                </a:solidFill>
                <a:cs charset="0" pitchFamily="18" typeface="Times New Roman"/>
              </a:rPr>
              <a:t>Key Takeaways:</a:t>
            </a:r>
          </a:p>
          <a:p>
            <a:pPr algn="just" indent="-285750" lvl="0" marL="285750">
              <a:buFont charset="0" pitchFamily="34" typeface="Arial"/>
              <a:buChar char="•"/>
            </a:pPr>
            <a:r>
              <a:rPr dirty="0" lang="en-US" sz="1200">
                <a:solidFill>
                  <a:prstClr val="black"/>
                </a:solidFill>
              </a:rPr>
              <a:t>L&amp;T’s order inflow grew by 13 per cent YoY to Rs 26,600 crore in the June quarter with total Order book stood at Rs. 3.23 trillion, comprising of Infrastructure (76%) and Hydrocarbon (13%) orders. Management guided low to mid double-digit growth in the order book inflows for FY22. As central and state governments, which typically account for 40 per cent of the order book, push on to utilize the expenditure portion of the budget, order flow is likely to improve in H2FY22.</a:t>
            </a:r>
          </a:p>
          <a:p>
            <a:pPr algn="just" indent="-285750" lvl="0" marL="285750">
              <a:buFont charset="0" pitchFamily="34" typeface="Arial"/>
              <a:buChar char="•"/>
            </a:pPr>
            <a:r>
              <a:rPr dirty="0" lang="en-US" sz="1200">
                <a:solidFill>
                  <a:prstClr val="black"/>
                </a:solidFill>
              </a:rPr>
              <a:t>Company’s second largest revenue contributor and largest EBIT contributor segment technology services is growing in double digits through LTI, LTTS and Mindtree reflecting a surge in demand for technology led offerings.</a:t>
            </a:r>
          </a:p>
          <a:p>
            <a:pPr algn="just" indent="-285750" lvl="0" marL="285750">
              <a:buFont charset="0" pitchFamily="34" typeface="Arial"/>
              <a:buChar char="•"/>
            </a:pPr>
            <a:r>
              <a:rPr dirty="0" lang="en-US" sz="1200">
                <a:solidFill>
                  <a:prstClr val="black"/>
                </a:solidFill>
              </a:rPr>
              <a:t>The company Kept its guidance of low to mid double-digit growth for sales in FY22 and confident to maintain its core margins at the same level as last year despite increasing commodity costs.</a:t>
            </a:r>
          </a:p>
          <a:p>
            <a:pPr algn="just" lvl="0"/>
            <a:r>
              <a:rPr b="1" dirty="0" lang="en-US" sz="1200">
                <a:solidFill>
                  <a:prstClr val="black"/>
                </a:solidFill>
                <a:cs charset="0" pitchFamily="18" typeface="Times New Roman"/>
              </a:rPr>
              <a:t>Outlook: </a:t>
            </a:r>
          </a:p>
          <a:p>
            <a:pPr algn="just" lvl="0"/>
            <a:r>
              <a:rPr dirty="0" lang="en-US" sz="1200">
                <a:solidFill>
                  <a:prstClr val="black"/>
                </a:solidFill>
              </a:rPr>
              <a:t>Larsen &amp; Toubro has a well-established track record in the infrastructure segment. Company's focus continues to be on efficient execution of its large order book, working capital reduction, cost optimization through use of digital technologies aimed at operational efficiencies. Working capital of the company remains under control, despite a mild seasonal deterioration at the group level, the objective is to reduce the debt level sequentially. The union government has increased the capital expenditure by 34% to Rs 5.5 lakh crore for FY22 in Budget which would benefit the company to improve order book. On performance front we expect company to report EPS of Rs.92.1 for FY23E, at CMP of </a:t>
            </a:r>
            <a:r>
              <a:rPr dirty="0" lang="en-US" smtClean="0" sz="1200">
                <a:solidFill>
                  <a:prstClr val="black"/>
                </a:solidFill>
              </a:rPr>
              <a:t>Rs.1854 </a:t>
            </a:r>
            <a:r>
              <a:rPr dirty="0" lang="en-US" sz="1200">
                <a:solidFill>
                  <a:prstClr val="black"/>
                </a:solidFill>
              </a:rPr>
              <a:t>PE works out to be </a:t>
            </a:r>
            <a:r>
              <a:rPr dirty="0" lang="en-US" smtClean="0" sz="1200">
                <a:solidFill>
                  <a:prstClr val="black"/>
                </a:solidFill>
              </a:rPr>
              <a:t>19.8x</a:t>
            </a:r>
            <a:r>
              <a:rPr dirty="0" lang="en-US" sz="1200">
                <a:solidFill>
                  <a:prstClr val="black"/>
                </a:solidFill>
              </a:rPr>
              <a:t>. Hence, investors can buy the stock at CMP of </a:t>
            </a:r>
            <a:r>
              <a:rPr dirty="0" lang="en-US" smtClean="0" sz="1200">
                <a:solidFill>
                  <a:prstClr val="black"/>
                </a:solidFill>
              </a:rPr>
              <a:t>Rs.1854 </a:t>
            </a:r>
            <a:r>
              <a:rPr dirty="0" lang="en-US" sz="1200">
                <a:solidFill>
                  <a:prstClr val="black"/>
                </a:solidFill>
              </a:rPr>
              <a:t>for target price of </a:t>
            </a:r>
            <a:r>
              <a:rPr dirty="0" lang="en-US" smtClean="0" sz="1200">
                <a:solidFill>
                  <a:prstClr val="black"/>
                </a:solidFill>
              </a:rPr>
              <a:t>Rs.2320. </a:t>
            </a:r>
            <a:r>
              <a:rPr dirty="0" lang="en-US" sz="1200">
                <a:solidFill>
                  <a:prstClr val="black"/>
                </a:solidFill>
              </a:rPr>
              <a:t>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a:solidFill>
                  <a:schemeClr val="tx1">
                    <a:lumMod val="95000"/>
                    <a:lumOff val="5000"/>
                  </a:schemeClr>
                </a:solidFill>
              </a:rPr>
              <a:t>Larsen &amp; Toubro Ltd. </a:t>
            </a:r>
          </a:p>
          <a:p>
            <a:pPr algn="ctr"/>
            <a:r>
              <a:rPr dirty="0" lang="en-US">
                <a:solidFill>
                  <a:schemeClr val="tx1">
                    <a:lumMod val="95000"/>
                    <a:lumOff val="5000"/>
                  </a:schemeClr>
                </a:solidFill>
              </a:rPr>
              <a:t>CMP - Rs. </a:t>
            </a:r>
            <a:r>
              <a:rPr dirty="0" lang="en-US" smtClean="0">
                <a:solidFill>
                  <a:schemeClr val="tx1">
                    <a:lumMod val="95000"/>
                    <a:lumOff val="5000"/>
                  </a:schemeClr>
                </a:solidFill>
              </a:rPr>
              <a:t>1854  </a:t>
            </a:r>
            <a:r>
              <a:rPr dirty="0" lang="en-US">
                <a:solidFill>
                  <a:schemeClr val="tx1">
                    <a:lumMod val="95000"/>
                    <a:lumOff val="5000"/>
                  </a:schemeClr>
                </a:solidFill>
              </a:rPr>
              <a:t>Target - Rs. </a:t>
            </a:r>
            <a:r>
              <a:rPr dirty="0" lang="en-US" smtClean="0">
                <a:solidFill>
                  <a:schemeClr val="tx1">
                    <a:lumMod val="95000"/>
                    <a:lumOff val="5000"/>
                  </a:schemeClr>
                </a:solidFill>
              </a:rPr>
              <a:t>2320 </a:t>
            </a:r>
            <a:endParaRPr dirty="0" lang="en-US">
              <a:solidFill>
                <a:schemeClr val="tx1">
                  <a:lumMod val="95000"/>
                  <a:lumOff val="5000"/>
                </a:schemeClr>
              </a:solidFill>
            </a:endParaRPr>
          </a:p>
        </p:txBody>
      </p:sp>
      <p:pic>
        <p:nvPicPr>
          <p:cNvPr id="1027" name="Picture 3"/>
          <p:cNvPicPr>
            <a:picLocks noChangeArrowheads="1" noChangeAspect="1"/>
          </p:cNvPicPr>
          <p:nvPr/>
        </p:nvPicPr>
        <p:blipFill>
          <a:blip cstate="print" r:embed="rId5"/>
          <a:srcRect/>
          <a:stretch>
            <a:fillRect/>
          </a:stretch>
        </p:blipFill>
        <p:spPr bwMode="auto">
          <a:xfrm>
            <a:off x="142845" y="714356"/>
            <a:ext cx="2643206" cy="5500726"/>
          </a:xfrm>
          <a:prstGeom prst="rect">
            <a:avLst/>
          </a:prstGeom>
          <a:noFill/>
          <a:ln w="9525">
            <a:noFill/>
            <a:miter lim="800000"/>
            <a:headEnd/>
            <a:tailEnd/>
          </a:ln>
          <a:effectLst/>
        </p:spPr>
      </p:pic>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15" name="TextBox 14"/>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777886740"/>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4" name="Picture 13"/>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874265" y="768576"/>
            <a:ext cx="5967985" cy="5447645"/>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r>
              <a:rPr b="1" dirty="0" lang="en-US" smtClean="0" sz="1200">
                <a:solidFill>
                  <a:prstClr val="black"/>
                </a:solidFill>
                <a:cs charset="0" pitchFamily="18" typeface="Times New Roman"/>
              </a:rPr>
              <a:t>United Spirits </a:t>
            </a:r>
            <a:r>
              <a:rPr dirty="0" lang="en-US" smtClean="0" sz="1200"/>
              <a:t>the leading beverage alcohol company in India </a:t>
            </a:r>
            <a:r>
              <a:rPr b="1" dirty="0" lang="en-US" smtClean="0" sz="1200">
                <a:solidFill>
                  <a:prstClr val="black"/>
                </a:solidFill>
                <a:cs charset="0" pitchFamily="18" typeface="Times New Roman"/>
              </a:rPr>
              <a:t>is</a:t>
            </a:r>
            <a:r>
              <a:rPr dirty="0" lang="en-US" smtClean="0" sz="1200"/>
              <a:t> </a:t>
            </a:r>
            <a:r>
              <a:rPr dirty="0" lang="en-US" smtClean="0" sz="1200">
                <a:solidFill>
                  <a:prstClr val="black"/>
                </a:solidFill>
              </a:rPr>
              <a:t>a subsidiary of global leader, Diageo and own world class portfolio including premium brands such as Johnnie Walker, Black Dog, Black &amp; White, Vat 69, Antiquity, Signature, </a:t>
            </a:r>
            <a:r>
              <a:rPr dirty="0" err="1" lang="en-US" smtClean="0" sz="1200">
                <a:solidFill>
                  <a:prstClr val="black"/>
                </a:solidFill>
              </a:rPr>
              <a:t>Singelton</a:t>
            </a:r>
            <a:r>
              <a:rPr dirty="0" lang="en-US" smtClean="0" sz="1200">
                <a:solidFill>
                  <a:prstClr val="black"/>
                </a:solidFill>
              </a:rPr>
              <a:t>, Royal Challenge, McDowell’s No 1, Smirnoff, </a:t>
            </a:r>
            <a:r>
              <a:rPr dirty="0" err="1" lang="en-US" smtClean="0" sz="1200">
                <a:solidFill>
                  <a:prstClr val="black"/>
                </a:solidFill>
              </a:rPr>
              <a:t>Ketel</a:t>
            </a:r>
            <a:r>
              <a:rPr dirty="0" lang="en-US" smtClean="0" sz="1200">
                <a:solidFill>
                  <a:prstClr val="black"/>
                </a:solidFill>
              </a:rPr>
              <a:t> One, </a:t>
            </a:r>
            <a:r>
              <a:rPr dirty="0" err="1" lang="en-US" smtClean="0" sz="1200">
                <a:solidFill>
                  <a:prstClr val="black"/>
                </a:solidFill>
              </a:rPr>
              <a:t>Tanqueray</a:t>
            </a:r>
            <a:r>
              <a:rPr dirty="0" lang="en-US" smtClean="0" sz="1200">
                <a:solidFill>
                  <a:prstClr val="black"/>
                </a:solidFill>
              </a:rPr>
              <a:t> and Captain Morgan. During the year 2021 and the last, Diageo India raised its total stake in liquor firm United Spirits Limited (USL) to 55.9 per cent. </a:t>
            </a:r>
          </a:p>
          <a:p>
            <a:pPr algn="just" lvl="0"/>
            <a:endParaRPr dirty="0" lang="en-US" sz="1200">
              <a:solidFill>
                <a:prstClr val="black"/>
              </a:solidFill>
              <a:cs charset="0" pitchFamily="18" typeface="Times New Roman"/>
            </a:endParaRPr>
          </a:p>
          <a:p>
            <a:pPr algn="just" lvl="0"/>
            <a:r>
              <a:rPr b="1" dirty="0" lang="en-US" sz="1200">
                <a:solidFill>
                  <a:prstClr val="black"/>
                </a:solidFill>
                <a:cs charset="0" pitchFamily="18" typeface="Times New Roman"/>
              </a:rPr>
              <a:t>Key Takeaways:</a:t>
            </a:r>
          </a:p>
          <a:p>
            <a:pPr algn="just" indent="-285750" lvl="0" marL="285750">
              <a:buFont charset="0" pitchFamily="34" typeface="Arial"/>
              <a:buChar char="•"/>
            </a:pPr>
            <a:r>
              <a:rPr dirty="0" err="1" lang="en-US" smtClean="0" sz="1200"/>
              <a:t>Hina</a:t>
            </a:r>
            <a:r>
              <a:rPr dirty="0" lang="en-US" smtClean="0" sz="1200"/>
              <a:t> </a:t>
            </a:r>
            <a:r>
              <a:rPr dirty="0" err="1" lang="en-US" smtClean="0" sz="1200"/>
              <a:t>Nagarajan</a:t>
            </a:r>
            <a:r>
              <a:rPr dirty="0" lang="en-US" smtClean="0" sz="1200"/>
              <a:t> become the Managing Director and Chief Executive Officer of United Spirit effective from 1</a:t>
            </a:r>
            <a:r>
              <a:rPr baseline="30000" dirty="0" lang="en-US" smtClean="0" sz="1200"/>
              <a:t>st</a:t>
            </a:r>
            <a:r>
              <a:rPr dirty="0" lang="en-US" smtClean="0" sz="1200"/>
              <a:t> July, 2021. </a:t>
            </a:r>
            <a:r>
              <a:rPr dirty="0" lang="en-US" smtClean="0" sz="1200">
                <a:solidFill>
                  <a:prstClr val="black"/>
                </a:solidFill>
              </a:rPr>
              <a:t>The early</a:t>
            </a:r>
            <a:r>
              <a:rPr dirty="0" lang="en-US" smtClean="0" sz="1200"/>
              <a:t> initiatives by her clearly demonstrate company’s focus will be on </a:t>
            </a:r>
            <a:r>
              <a:rPr dirty="0" err="1" lang="en-US" smtClean="0" sz="1200"/>
              <a:t>premiumisation</a:t>
            </a:r>
            <a:r>
              <a:rPr dirty="0" lang="en-US" smtClean="0" sz="1200"/>
              <a:t> it brands and regain lost market share. </a:t>
            </a:r>
          </a:p>
          <a:p>
            <a:pPr algn="just" indent="-285750" lvl="0" marL="285750">
              <a:buFont charset="0" pitchFamily="34" typeface="Arial"/>
              <a:buChar char="•"/>
            </a:pPr>
            <a:r>
              <a:rPr dirty="0" lang="en-US" smtClean="0" sz="1200"/>
              <a:t>The company has entered into the craft whisky segment with the launch of premium Epitome Reserve (100% rice whisky) and also plans to launch its super premium beer brand Guinness in India.</a:t>
            </a:r>
            <a:endParaRPr dirty="0" lang="en-US" smtClean="0" sz="1200">
              <a:solidFill>
                <a:prstClr val="black"/>
              </a:solidFill>
            </a:endParaRPr>
          </a:p>
          <a:p>
            <a:pPr algn="just" indent="-285750" lvl="0" marL="285750">
              <a:buFont charset="0" pitchFamily="34" typeface="Arial"/>
              <a:buChar char="•"/>
            </a:pPr>
            <a:r>
              <a:rPr dirty="0" lang="en-US" smtClean="0" sz="1200"/>
              <a:t>United Spirit continuously deleveraging it balance sheet in last 4-5 Years. From FY19-FY1 total debt of the company reduced by 1862 Cr. and stood at Rs. 1007 Crore at  the end of September, 2021. </a:t>
            </a:r>
            <a:r>
              <a:rPr dirty="0" lang="en-US" smtClean="0" sz="1200">
                <a:solidFill>
                  <a:prstClr val="black"/>
                </a:solidFill>
              </a:rPr>
              <a:t>The Company aims to debt free in next four-to-six quarters and </a:t>
            </a:r>
            <a:r>
              <a:rPr dirty="0" lang="en-US" smtClean="0" sz="1200"/>
              <a:t>focusing on paying dividends thereon.</a:t>
            </a:r>
            <a:endParaRPr dirty="0" lang="en-US" sz="1200">
              <a:solidFill>
                <a:prstClr val="black"/>
              </a:solidFill>
            </a:endParaRPr>
          </a:p>
          <a:p>
            <a:pPr algn="just" lvl="0"/>
            <a:endParaRPr b="1"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Outlook</a:t>
            </a:r>
            <a:r>
              <a:rPr b="1" dirty="0" lang="en-US" sz="1200">
                <a:solidFill>
                  <a:prstClr val="black"/>
                </a:solidFill>
                <a:cs charset="0" pitchFamily="18" typeface="Times New Roman"/>
              </a:rPr>
              <a:t>: </a:t>
            </a:r>
          </a:p>
          <a:p>
            <a:pPr algn="just"/>
            <a:r>
              <a:rPr dirty="0" lang="en-US" smtClean="0" sz="1200">
                <a:solidFill>
                  <a:prstClr val="black"/>
                </a:solidFill>
              </a:rPr>
              <a:t>United Spirit is the world second largest beverage alcohol company and</a:t>
            </a:r>
            <a:r>
              <a:rPr dirty="0" lang="en-US" smtClean="0" sz="1200"/>
              <a:t> the owner of the world’s largest selling whisky brand, McDowell’s.  With the new CEO and MD, </a:t>
            </a:r>
            <a:r>
              <a:rPr dirty="0" err="1" lang="en-US" smtClean="0" sz="1200"/>
              <a:t>Hina</a:t>
            </a:r>
            <a:r>
              <a:rPr dirty="0" lang="en-US" smtClean="0" sz="1200"/>
              <a:t> </a:t>
            </a:r>
            <a:r>
              <a:rPr dirty="0" err="1" lang="en-US" smtClean="0" sz="1200"/>
              <a:t>Nagarajan</a:t>
            </a:r>
            <a:r>
              <a:rPr dirty="0" lang="en-US" smtClean="0" sz="1200"/>
              <a:t> the company redefined it strategies with three pillars—reshape portfolio, while delivering double digit revenge growth and mid-to-high teens margin guidance, creating an organization of the future and defining and executing an ambitious role for Diageo in society. Alcoholic beverage market in India is estimated to grow at a CAGR of 7.4 per cent during the forecast period of 2017-2030, according to a Goldstein Market Intelligence report. </a:t>
            </a:r>
            <a:r>
              <a:rPr dirty="0" lang="en-US" smtClean="0" sz="1200">
                <a:solidFill>
                  <a:prstClr val="black"/>
                </a:solidFill>
              </a:rPr>
              <a:t>On </a:t>
            </a:r>
            <a:r>
              <a:rPr dirty="0" lang="en-US" sz="1200">
                <a:solidFill>
                  <a:prstClr val="black"/>
                </a:solidFill>
              </a:rPr>
              <a:t>performance front we expect company to report EPS of </a:t>
            </a:r>
            <a:r>
              <a:rPr dirty="0" lang="en-US" smtClean="0" sz="1200">
                <a:solidFill>
                  <a:prstClr val="black"/>
                </a:solidFill>
              </a:rPr>
              <a:t>Rs.17.31 </a:t>
            </a:r>
            <a:r>
              <a:rPr dirty="0" lang="en-US" sz="1200">
                <a:solidFill>
                  <a:prstClr val="black"/>
                </a:solidFill>
              </a:rPr>
              <a:t>for FY23E, at CMP of </a:t>
            </a:r>
            <a:r>
              <a:rPr dirty="0" lang="en-US" smtClean="0" sz="1200">
                <a:solidFill>
                  <a:prstClr val="black"/>
                </a:solidFill>
              </a:rPr>
              <a:t>Rs.888 </a:t>
            </a:r>
            <a:r>
              <a:rPr dirty="0" lang="en-US" sz="1200">
                <a:solidFill>
                  <a:prstClr val="black"/>
                </a:solidFill>
              </a:rPr>
              <a:t>PE works out to be </a:t>
            </a:r>
            <a:r>
              <a:rPr dirty="0" lang="en-US" smtClean="0" sz="1200">
                <a:solidFill>
                  <a:prstClr val="black"/>
                </a:solidFill>
              </a:rPr>
              <a:t>51.1x</a:t>
            </a:r>
            <a:r>
              <a:rPr dirty="0" lang="en-US" sz="1200">
                <a:solidFill>
                  <a:prstClr val="black"/>
                </a:solidFill>
              </a:rPr>
              <a:t>. Hence, investors can buy the stock at CMP of </a:t>
            </a:r>
            <a:r>
              <a:rPr dirty="0" lang="en-US" smtClean="0" sz="1200">
                <a:solidFill>
                  <a:prstClr val="black"/>
                </a:solidFill>
              </a:rPr>
              <a:t>Rs.888 </a:t>
            </a:r>
            <a:r>
              <a:rPr dirty="0" lang="en-US" sz="1200">
                <a:solidFill>
                  <a:prstClr val="black"/>
                </a:solidFill>
              </a:rPr>
              <a:t>for target price of </a:t>
            </a:r>
            <a:r>
              <a:rPr dirty="0" lang="en-US" smtClean="0" sz="1200">
                <a:solidFill>
                  <a:prstClr val="black"/>
                </a:solidFill>
              </a:rPr>
              <a:t>Rs.1150. </a:t>
            </a:r>
            <a:r>
              <a:rPr dirty="0" lang="en-US" sz="1200">
                <a:solidFill>
                  <a:prstClr val="black"/>
                </a:solidFill>
              </a:rPr>
              <a:t>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United Spirits Ltd. </a:t>
            </a:r>
            <a:endParaRPr dirty="0" lang="en-US">
              <a:solidFill>
                <a:schemeClr val="tx1">
                  <a:lumMod val="95000"/>
                  <a:lumOff val="5000"/>
                </a:schemeClr>
              </a:solidFill>
            </a:endParaRPr>
          </a:p>
          <a:p>
            <a:pPr algn="ctr"/>
            <a:r>
              <a:rPr dirty="0" lang="en-US">
                <a:solidFill>
                  <a:schemeClr val="tx1">
                    <a:lumMod val="95000"/>
                    <a:lumOff val="5000"/>
                  </a:schemeClr>
                </a:solidFill>
              </a:rPr>
              <a:t>CMP - Rs. </a:t>
            </a:r>
            <a:r>
              <a:rPr dirty="0" lang="en-US" smtClean="0">
                <a:solidFill>
                  <a:schemeClr val="tx1">
                    <a:lumMod val="95000"/>
                    <a:lumOff val="5000"/>
                  </a:schemeClr>
                </a:solidFill>
              </a:rPr>
              <a:t>888  </a:t>
            </a:r>
            <a:r>
              <a:rPr dirty="0" lang="en-US">
                <a:solidFill>
                  <a:schemeClr val="tx1">
                    <a:lumMod val="95000"/>
                    <a:lumOff val="5000"/>
                  </a:schemeClr>
                </a:solidFill>
              </a:rPr>
              <a:t>Target - </a:t>
            </a:r>
            <a:r>
              <a:rPr dirty="0" lang="en-US" smtClean="0">
                <a:solidFill>
                  <a:schemeClr val="tx1">
                    <a:lumMod val="95000"/>
                    <a:lumOff val="5000"/>
                  </a:schemeClr>
                </a:solidFill>
              </a:rPr>
              <a:t>Rs.1150 </a:t>
            </a:r>
            <a:endParaRPr dirty="0" lang="en-US">
              <a:solidFill>
                <a:schemeClr val="tx1">
                  <a:lumMod val="95000"/>
                  <a:lumOff val="5000"/>
                </a:schemeClr>
              </a:solidFill>
            </a:endParaRPr>
          </a:p>
        </p:txBody>
      </p:sp>
      <p:pic>
        <p:nvPicPr>
          <p:cNvPr descr="C:\Users\Administrator\Desktop\ICON.png" id="36" name="Picture 2"/>
          <p:cNvPicPr>
            <a:picLocks noChangeArrowheads="1" noChangeAspect="1"/>
          </p:cNvPicPr>
          <p:nvPr/>
        </p:nvPicPr>
        <p:blipFill>
          <a:blip cstate="print" r:embed="rId5"/>
          <a:srcRect b="-5" r="1"/>
          <a:stretch>
            <a:fillRect/>
          </a:stretch>
        </p:blipFill>
        <p:spPr bwMode="auto">
          <a:xfrm>
            <a:off x="6400800" y="6353907"/>
            <a:ext cx="2819400" cy="457200"/>
          </a:xfrm>
          <a:prstGeom prst="rect">
            <a:avLst/>
          </a:prstGeom>
          <a:noFill/>
        </p:spPr>
      </p:pic>
      <p:pic>
        <p:nvPicPr>
          <p:cNvPr id="2050" name="Picture 2"/>
          <p:cNvPicPr>
            <a:picLocks noChangeArrowheads="1" noChangeAspect="1"/>
          </p:cNvPicPr>
          <p:nvPr/>
        </p:nvPicPr>
        <p:blipFill>
          <a:blip cstate="print" r:embed="rId6"/>
          <a:srcRect/>
          <a:stretch>
            <a:fillRect/>
          </a:stretch>
        </p:blipFill>
        <p:spPr bwMode="auto">
          <a:xfrm>
            <a:off x="142844" y="714356"/>
            <a:ext cx="2643206" cy="5357850"/>
          </a:xfrm>
          <a:prstGeom prst="rect">
            <a:avLst/>
          </a:prstGeom>
          <a:noFill/>
          <a:ln w="9525">
            <a:noFill/>
            <a:miter lim="800000"/>
            <a:headEnd/>
            <a:tailEnd/>
          </a:ln>
          <a:effectLst/>
        </p:spPr>
      </p:pic>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15" name="TextBox 14"/>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6" name="Picture 2"/>
          <p:cNvPicPr>
            <a:picLocks noChangeArrowheads="1" noChangeAspect="1"/>
          </p:cNvPicPr>
          <p:nvPr/>
        </p:nvPicPr>
        <p:blipFill>
          <a:blip cstate="print" r:embed="rId5"/>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777886740"/>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eader.jpg" id="14" name="Picture 13"/>
          <p:cNvPicPr>
            <a:picLocks noChangeAspect="1"/>
          </p:cNvPicPr>
          <p:nvPr/>
        </p:nvPicPr>
        <p:blipFill>
          <a:blip cstate="print" r:embed="rId3"/>
          <a:stretch>
            <a:fillRect/>
          </a:stretch>
        </p:blipFill>
        <p:spPr>
          <a:xfrm>
            <a:off x="0" y="0"/>
            <a:ext cx="9144000" cy="691950"/>
          </a:xfrm>
          <a:prstGeom prst="rect">
            <a:avLst/>
          </a:prstGeom>
        </p:spPr>
      </p:pic>
      <p:sp>
        <p:nvSpPr>
          <p:cNvPr id="8" name="TextBox 7"/>
          <p:cNvSpPr txBox="1"/>
          <p:nvPr/>
        </p:nvSpPr>
        <p:spPr>
          <a:xfrm>
            <a:off x="0" y="4379986"/>
            <a:ext cx="2209800" cy="338554"/>
          </a:xfrm>
          <a:prstGeom prst="rect">
            <a:avLst/>
          </a:prstGeom>
          <a:noFill/>
        </p:spPr>
        <p:txBody>
          <a:bodyPr rtlCol="0" wrap="square">
            <a:spAutoFit/>
          </a:bodyPr>
          <a:lstStyle/>
          <a:p>
            <a:r>
              <a:rPr b="1" dirty="0" lang="en-US" sz="1600">
                <a:solidFill>
                  <a:schemeClr val="bg1"/>
                </a:solidFill>
              </a:rPr>
              <a:t>www.elitewealth.in</a:t>
            </a:r>
          </a:p>
        </p:txBody>
      </p:sp>
      <p:pic>
        <p:nvPicPr>
          <p:cNvPr id="18" name="Picture 4"/>
          <p:cNvPicPr>
            <a:picLocks noChangeArrowheads="1" noChangeAspect="1"/>
          </p:cNvPicPr>
          <p:nvPr/>
        </p:nvPicPr>
        <p:blipFill>
          <a:blip cstate="print" r:embed="rId4"/>
          <a:stretch>
            <a:fillRect/>
          </a:stretch>
        </p:blipFill>
        <p:spPr bwMode="auto">
          <a:xfrm>
            <a:off x="228600" y="152400"/>
            <a:ext cx="1828800" cy="416952"/>
          </a:xfrm>
          <a:prstGeom prst="rect">
            <a:avLst/>
          </a:prstGeom>
          <a:noFill/>
          <a:ln w="9525">
            <a:noFill/>
            <a:miter lim="800000"/>
            <a:headEnd/>
            <a:tailEnd/>
          </a:ln>
          <a:effectLst/>
        </p:spPr>
      </p:pic>
      <p:sp>
        <p:nvSpPr>
          <p:cNvPr id="5" name="TextBox 4"/>
          <p:cNvSpPr txBox="1"/>
          <p:nvPr/>
        </p:nvSpPr>
        <p:spPr>
          <a:xfrm>
            <a:off x="2687320" y="139985"/>
            <a:ext cx="4392691" cy="369332"/>
          </a:xfrm>
          <a:prstGeom prst="rect">
            <a:avLst/>
          </a:prstGeom>
          <a:noFill/>
        </p:spPr>
        <p:txBody>
          <a:bodyPr rtlCol="0" wrap="square">
            <a:spAutoFit/>
          </a:bodyPr>
          <a:lstStyle/>
          <a:p>
            <a:pPr algn="ctr"/>
            <a:endParaRPr b="1" dirty="0" lang="en-US">
              <a:solidFill>
                <a:schemeClr val="bg1"/>
              </a:solidFill>
              <a:latin charset="0" panose="02020603050405020304" pitchFamily="18" typeface="Times New Roman"/>
              <a:cs charset="0" panose="02020603050405020304" pitchFamily="18" typeface="Times New Roman"/>
            </a:endParaRPr>
          </a:p>
        </p:txBody>
      </p:sp>
      <p:sp>
        <p:nvSpPr>
          <p:cNvPr id="2" name="Rectangle 1"/>
          <p:cNvSpPr/>
          <p:nvPr/>
        </p:nvSpPr>
        <p:spPr>
          <a:xfrm>
            <a:off x="4420357" y="3244334"/>
            <a:ext cx="184731" cy="369332"/>
          </a:xfrm>
          <a:prstGeom prst="rect">
            <a:avLst/>
          </a:prstGeom>
        </p:spPr>
        <p:txBody>
          <a:bodyPr wrap="none">
            <a:spAutoFit/>
          </a:bodyPr>
          <a:lstStyle/>
          <a:p>
            <a:endParaRPr dirty="0" lang="en-US"/>
          </a:p>
        </p:txBody>
      </p:sp>
      <p:sp>
        <p:nvSpPr>
          <p:cNvPr id="34" name="TextBox 25">
            <a:extLst>
              <a:ext uri="{FF2B5EF4-FFF2-40B4-BE49-F238E27FC236}">
                <a16:creationId xmlns:a16="http://schemas.microsoft.com/office/drawing/2014/main" xmlns="" id="{5ED2638F-D903-4395-BBDD-BA3FDE03E3D9}"/>
              </a:ext>
            </a:extLst>
          </p:cNvPr>
          <p:cNvSpPr txBox="1"/>
          <p:nvPr/>
        </p:nvSpPr>
        <p:spPr>
          <a:xfrm>
            <a:off x="2714613" y="768575"/>
            <a:ext cx="6286544" cy="5447645"/>
          </a:xfrm>
          <a:prstGeom prst="rect">
            <a:avLst/>
          </a:prstGeom>
          <a:noFill/>
        </p:spPr>
        <p:txBody>
          <a:bodyPr rtlCol="0"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r>
              <a:rPr b="1" dirty="0" lang="en-US" smtClean="0" sz="1200"/>
              <a:t>Tata Motors Limited (TML) </a:t>
            </a:r>
            <a:r>
              <a:rPr dirty="0" lang="en-US" smtClean="0" sz="1200"/>
              <a:t>is a leading global automobile manufacturing company. Its diversified portfolio includes an extensive range of cars, sports utility vehicles, trucks, buses and </a:t>
            </a:r>
            <a:r>
              <a:rPr dirty="0" err="1" lang="en-US" smtClean="0" sz="1200"/>
              <a:t>defence</a:t>
            </a:r>
            <a:r>
              <a:rPr dirty="0" lang="en-US" smtClean="0" sz="1200"/>
              <a:t> vehicles. Jaguar Land Rover (JLR), part of Tata Motors since 2008, is Britain’s largest automotive manufacturer which designs, manufactures and sells some of the world’s best-known premium cars such as Jaguar and Land Rover.</a:t>
            </a:r>
          </a:p>
          <a:p>
            <a:pPr algn="just" lvl="0"/>
            <a:r>
              <a:rPr b="1" dirty="0" lang="en-US" smtClean="0" sz="1200">
                <a:solidFill>
                  <a:prstClr val="black"/>
                </a:solidFill>
                <a:cs charset="0" pitchFamily="18" typeface="Times New Roman"/>
              </a:rPr>
              <a:t>Key </a:t>
            </a:r>
            <a:r>
              <a:rPr b="1" dirty="0" lang="en-US" sz="1200">
                <a:solidFill>
                  <a:prstClr val="black"/>
                </a:solidFill>
                <a:cs charset="0" pitchFamily="18" typeface="Times New Roman"/>
              </a:rPr>
              <a:t>Takeaways:</a:t>
            </a:r>
          </a:p>
          <a:p>
            <a:pPr algn="just" indent="-285750" marL="285750">
              <a:buFont charset="0" pitchFamily="34" typeface="Arial"/>
              <a:buChar char="•"/>
            </a:pPr>
            <a:r>
              <a:rPr dirty="0" lang="en-US" smtClean="0" sz="1200"/>
              <a:t>TATA Motors has establishing itself as a leader in Indian EV market .It’s Product range in EV includes </a:t>
            </a:r>
            <a:r>
              <a:rPr dirty="0" err="1" lang="en-US" smtClean="0" sz="1200"/>
              <a:t>Nexon</a:t>
            </a:r>
            <a:r>
              <a:rPr dirty="0" lang="en-US" smtClean="0" sz="1200"/>
              <a:t>, </a:t>
            </a:r>
            <a:r>
              <a:rPr dirty="0" err="1" lang="en-US" smtClean="0" sz="1200"/>
              <a:t>Tigor</a:t>
            </a:r>
            <a:r>
              <a:rPr dirty="0" lang="en-US" smtClean="0" sz="1200"/>
              <a:t> and X-Press T  with 75% Market Share in EV four wheeler Market. In eight months of FY22 Tata Motors registered 272% </a:t>
            </a:r>
            <a:r>
              <a:rPr dirty="0" err="1" lang="en-US" smtClean="0" sz="1200"/>
              <a:t>YoY</a:t>
            </a:r>
            <a:r>
              <a:rPr dirty="0" lang="en-US" smtClean="0" sz="1200"/>
              <a:t> growth with cumulative EV sales of 7,756 Units. </a:t>
            </a:r>
          </a:p>
          <a:p>
            <a:pPr algn="just" indent="-285750" marL="285750">
              <a:buFont charset="0" pitchFamily="34" typeface="Arial"/>
              <a:buChar char="•"/>
            </a:pPr>
            <a:r>
              <a:rPr dirty="0" lang="en-US" smtClean="0" sz="1200"/>
              <a:t>EV penetration in India is well poised to witness sharp penetration and Tata Motors will plan for 20% penetration in 5 years by launching one or two product every year. Worldwide, JLR has announced a </a:t>
            </a:r>
            <a:r>
              <a:rPr dirty="0" err="1" lang="en-US" smtClean="0" sz="1200"/>
              <a:t>Reimagine</a:t>
            </a:r>
            <a:r>
              <a:rPr dirty="0" lang="en-US" smtClean="0" sz="1200"/>
              <a:t> strategy of converting the entire Jaguar portfolio into an electric-only portfolio starting FY 24. </a:t>
            </a:r>
          </a:p>
          <a:p>
            <a:pPr algn="just" indent="-285750" marL="285750">
              <a:buFont charset="0" pitchFamily="34" typeface="Arial"/>
              <a:buChar char="•"/>
            </a:pPr>
            <a:r>
              <a:rPr dirty="0" lang="en-US" smtClean="0" sz="1200"/>
              <a:t>Tata </a:t>
            </a:r>
            <a:r>
              <a:rPr dirty="0" err="1" lang="en-US" smtClean="0" sz="1200"/>
              <a:t>UniEVerse</a:t>
            </a:r>
            <a:r>
              <a:rPr dirty="0" lang="en-US" smtClean="0" sz="1200"/>
              <a:t> - a Tata Group consortium committed to address the e-mobility ecosystem Group companies working in Sync with TATA Motors to develop the EV Ecosystem in India: TATA CHEMICALS(Lithium Ion Cell manufacturing and Recycling).TATA AUTOCOMP(Battery Manufacturing),TATA POWER (Charging Infrastructure),TATA MOTOR FINANCE(Finance Facility to adopt EVs).</a:t>
            </a:r>
          </a:p>
          <a:p>
            <a:pPr algn="just" indent="-285750" marL="285750">
              <a:buFont charset="0" pitchFamily="34" typeface="Arial"/>
              <a:buChar char="•"/>
            </a:pPr>
            <a:r>
              <a:rPr b="1" dirty="0" lang="en-US" smtClean="0" sz="1200">
                <a:solidFill>
                  <a:prstClr val="black"/>
                </a:solidFill>
                <a:cs charset="0" pitchFamily="18" typeface="Times New Roman"/>
              </a:rPr>
              <a:t>Tata Motors </a:t>
            </a:r>
            <a:r>
              <a:rPr b="1" dirty="0" err="1" lang="en-US" smtClean="0" sz="1200">
                <a:solidFill>
                  <a:prstClr val="black"/>
                </a:solidFill>
                <a:cs charset="0" pitchFamily="18" typeface="Times New Roman"/>
              </a:rPr>
              <a:t>Tigor</a:t>
            </a:r>
            <a:r>
              <a:rPr b="1" dirty="0" lang="en-US" smtClean="0" sz="1200">
                <a:solidFill>
                  <a:prstClr val="black"/>
                </a:solidFill>
                <a:cs charset="0" pitchFamily="18" typeface="Times New Roman"/>
              </a:rPr>
              <a:t> is </a:t>
            </a:r>
            <a:r>
              <a:rPr dirty="0" lang="en-US" smtClean="0" sz="1200"/>
              <a:t>qualified for FAME and is witnessing very steep increase in demand in the states where incentives are being extended.</a:t>
            </a:r>
            <a:endParaRPr b="1" dirty="0" lang="en-US" smtClean="0" sz="1200">
              <a:solidFill>
                <a:prstClr val="black"/>
              </a:solidFill>
              <a:cs charset="0" pitchFamily="18" typeface="Times New Roman"/>
            </a:endParaRPr>
          </a:p>
          <a:p>
            <a:pPr algn="just" lvl="0"/>
            <a:r>
              <a:rPr b="1" dirty="0" lang="en-US" smtClean="0" sz="1200">
                <a:solidFill>
                  <a:prstClr val="black"/>
                </a:solidFill>
                <a:cs charset="0" pitchFamily="18" typeface="Times New Roman"/>
              </a:rPr>
              <a:t>Outlook</a:t>
            </a:r>
            <a:r>
              <a:rPr b="1" dirty="0" lang="en-US" sz="1200">
                <a:solidFill>
                  <a:prstClr val="black"/>
                </a:solidFill>
                <a:cs charset="0" pitchFamily="18" typeface="Times New Roman"/>
              </a:rPr>
              <a:t>: </a:t>
            </a:r>
          </a:p>
          <a:p>
            <a:pPr algn="just"/>
            <a:r>
              <a:rPr dirty="0" lang="en-US" smtClean="0" sz="1200">
                <a:solidFill>
                  <a:prstClr val="black"/>
                </a:solidFill>
              </a:rPr>
              <a:t>Tata Motors is betting big on EV Market and targets </a:t>
            </a:r>
            <a:r>
              <a:rPr dirty="0" lang="en-US" smtClean="0" sz="1200"/>
              <a:t>cash and EBIT margin positive in H2FY22. The Auto Industry is facing the semiconductor shortage with Tata Motors Production is too impacting however it continues to priorities production of higher margin and less chip dependent products while working on reducing dependence on chips. The situation is expected to ease in a gradual manner. In PV Segment. The company launched one model Tata Punch micro-SUV which is seeing strong demand. </a:t>
            </a:r>
            <a:r>
              <a:rPr dirty="0" lang="en-US" smtClean="0" sz="1200">
                <a:solidFill>
                  <a:prstClr val="black"/>
                </a:solidFill>
              </a:rPr>
              <a:t>Hence</a:t>
            </a:r>
            <a:r>
              <a:rPr dirty="0" lang="en-US" sz="1200">
                <a:solidFill>
                  <a:prstClr val="black"/>
                </a:solidFill>
              </a:rPr>
              <a:t>, investors can buy the stock at CMP of </a:t>
            </a:r>
            <a:r>
              <a:rPr dirty="0" lang="en-US" smtClean="0" sz="1200">
                <a:solidFill>
                  <a:prstClr val="black"/>
                </a:solidFill>
              </a:rPr>
              <a:t>Rs.464 </a:t>
            </a:r>
            <a:r>
              <a:rPr dirty="0" lang="en-US" sz="1200">
                <a:solidFill>
                  <a:prstClr val="black"/>
                </a:solidFill>
              </a:rPr>
              <a:t>for target price of </a:t>
            </a:r>
            <a:r>
              <a:rPr dirty="0" lang="en-US" smtClean="0" sz="1200">
                <a:solidFill>
                  <a:prstClr val="black"/>
                </a:solidFill>
              </a:rPr>
              <a:t>Rs.585. </a:t>
            </a:r>
            <a:r>
              <a:rPr dirty="0" lang="en-US" sz="1200">
                <a:solidFill>
                  <a:prstClr val="black"/>
                </a:solidFill>
              </a:rPr>
              <a:t>Time frame should be 9-12months.</a:t>
            </a:r>
            <a:endParaRPr dirty="0" lang="en-US" sz="1200">
              <a:solidFill>
                <a:prstClr val="black"/>
              </a:solidFill>
              <a:cs charset="0" pitchFamily="18" typeface="Times New Roman"/>
            </a:endParaRPr>
          </a:p>
        </p:txBody>
      </p:sp>
      <p:sp>
        <p:nvSpPr>
          <p:cNvPr id="35" name="TextBox 34">
            <a:extLst>
              <a:ext uri="{FF2B5EF4-FFF2-40B4-BE49-F238E27FC236}">
                <a16:creationId xmlns:a16="http://schemas.microsoft.com/office/drawing/2014/main" xmlns="" id="{EFA148C8-E79B-448A-B7B5-15B20DB7E2A5}"/>
              </a:ext>
            </a:extLst>
          </p:cNvPr>
          <p:cNvSpPr txBox="1"/>
          <p:nvPr/>
        </p:nvSpPr>
        <p:spPr>
          <a:xfrm>
            <a:off x="2362200" y="2"/>
            <a:ext cx="4953000" cy="646331"/>
          </a:xfrm>
          <a:prstGeom prst="rect">
            <a:avLst/>
          </a:prstGeom>
          <a:noFill/>
        </p:spPr>
        <p:txBody>
          <a:bodyPr rtlCol="0" wrap="square">
            <a:spAutoFit/>
          </a:bodyPr>
          <a:lstStyle/>
          <a:p>
            <a:pPr algn="ctr"/>
            <a:r>
              <a:rPr dirty="0" lang="en-US" smtClean="0">
                <a:solidFill>
                  <a:schemeClr val="tx1">
                    <a:lumMod val="95000"/>
                    <a:lumOff val="5000"/>
                  </a:schemeClr>
                </a:solidFill>
              </a:rPr>
              <a:t>Tata Motors Ltd. </a:t>
            </a:r>
            <a:endParaRPr dirty="0" lang="en-US">
              <a:solidFill>
                <a:schemeClr val="tx1">
                  <a:lumMod val="95000"/>
                  <a:lumOff val="5000"/>
                </a:schemeClr>
              </a:solidFill>
            </a:endParaRPr>
          </a:p>
          <a:p>
            <a:pPr algn="ctr"/>
            <a:r>
              <a:rPr dirty="0" lang="en-US">
                <a:solidFill>
                  <a:schemeClr val="tx1">
                    <a:lumMod val="95000"/>
                    <a:lumOff val="5000"/>
                  </a:schemeClr>
                </a:solidFill>
              </a:rPr>
              <a:t>CMP - Rs. </a:t>
            </a:r>
            <a:r>
              <a:rPr dirty="0" lang="en-US" smtClean="0">
                <a:solidFill>
                  <a:schemeClr val="tx1">
                    <a:lumMod val="95000"/>
                    <a:lumOff val="5000"/>
                  </a:schemeClr>
                </a:solidFill>
              </a:rPr>
              <a:t>464  </a:t>
            </a:r>
            <a:r>
              <a:rPr dirty="0" lang="en-US">
                <a:solidFill>
                  <a:schemeClr val="tx1">
                    <a:lumMod val="95000"/>
                    <a:lumOff val="5000"/>
                  </a:schemeClr>
                </a:solidFill>
              </a:rPr>
              <a:t>Target - </a:t>
            </a:r>
            <a:r>
              <a:rPr dirty="0" lang="en-US" smtClean="0">
                <a:solidFill>
                  <a:schemeClr val="tx1">
                    <a:lumMod val="95000"/>
                    <a:lumOff val="5000"/>
                  </a:schemeClr>
                </a:solidFill>
              </a:rPr>
              <a:t>Rs.585 </a:t>
            </a:r>
            <a:endParaRPr dirty="0" lang="en-US">
              <a:solidFill>
                <a:schemeClr val="tx1">
                  <a:lumMod val="95000"/>
                  <a:lumOff val="5000"/>
                </a:schemeClr>
              </a:solidFill>
            </a:endParaRPr>
          </a:p>
        </p:txBody>
      </p:sp>
      <p:pic>
        <p:nvPicPr>
          <p:cNvPr id="3" name="Picture 2"/>
          <p:cNvPicPr>
            <a:picLocks noChangeArrowheads="1" noChangeAspect="1"/>
          </p:cNvPicPr>
          <p:nvPr/>
        </p:nvPicPr>
        <p:blipFill>
          <a:blip cstate="print" r:embed="rId5"/>
          <a:srcRect/>
          <a:stretch>
            <a:fillRect/>
          </a:stretch>
        </p:blipFill>
        <p:spPr bwMode="auto">
          <a:xfrm>
            <a:off x="142845" y="762649"/>
            <a:ext cx="2556947" cy="5380996"/>
          </a:xfrm>
          <a:prstGeom prst="rect">
            <a:avLst/>
          </a:prstGeom>
          <a:noFill/>
          <a:ln w="9525">
            <a:noFill/>
            <a:miter lim="800000"/>
            <a:headEnd/>
            <a:tailEnd/>
          </a:ln>
          <a:effectLst/>
        </p:spPr>
      </p:pic>
      <p:pic>
        <p:nvPicPr>
          <p:cNvPr descr="Header.jpg" id="13" name="Picture 12"/>
          <p:cNvPicPr>
            <a:picLocks noChangeAspect="1"/>
          </p:cNvPicPr>
          <p:nvPr/>
        </p:nvPicPr>
        <p:blipFill>
          <a:blip cstate="print" r:embed="rId3"/>
          <a:stretch>
            <a:fillRect/>
          </a:stretch>
        </p:blipFill>
        <p:spPr>
          <a:xfrm>
            <a:off x="0" y="6166050"/>
            <a:ext cx="9144000" cy="691950"/>
          </a:xfrm>
          <a:prstGeom prst="rect">
            <a:avLst/>
          </a:prstGeom>
        </p:spPr>
      </p:pic>
      <p:sp>
        <p:nvSpPr>
          <p:cNvPr id="15" name="TextBox 14"/>
          <p:cNvSpPr txBox="1"/>
          <p:nvPr/>
        </p:nvSpPr>
        <p:spPr>
          <a:xfrm>
            <a:off x="251520" y="6309320"/>
            <a:ext cx="2209800" cy="338554"/>
          </a:xfrm>
          <a:prstGeom prst="rect">
            <a:avLst/>
          </a:prstGeom>
          <a:noFill/>
        </p:spPr>
        <p:txBody>
          <a:bodyPr rtlCol="0" wrap="square">
            <a:spAutoFit/>
          </a:bodyPr>
          <a:lstStyle/>
          <a:p>
            <a:r>
              <a:rPr b="1" dirty="0" lang="en-US" sz="1600">
                <a:solidFill>
                  <a:schemeClr val="tx1">
                    <a:lumMod val="95000"/>
                    <a:lumOff val="5000"/>
                  </a:schemeClr>
                </a:solidFill>
              </a:rPr>
              <a:t>www.elitewealth.in</a:t>
            </a:r>
          </a:p>
        </p:txBody>
      </p:sp>
      <p:pic>
        <p:nvPicPr>
          <p:cNvPr descr="C:\Users\Administrator\Desktop\ICON.png" id="16" name="Picture 2"/>
          <p:cNvPicPr>
            <a:picLocks noChangeArrowheads="1" noChangeAspect="1"/>
          </p:cNvPicPr>
          <p:nvPr/>
        </p:nvPicPr>
        <p:blipFill>
          <a:blip cstate="print" r:embed="rId6"/>
          <a:srcRect b="-5" r="1"/>
          <a:stretch>
            <a:fillRect/>
          </a:stretch>
        </p:blipFill>
        <p:spPr bwMode="auto">
          <a:xfrm>
            <a:off x="6400800" y="6237312"/>
            <a:ext cx="2819400" cy="457200"/>
          </a:xfrm>
          <a:prstGeom prst="rect">
            <a:avLst/>
          </a:prstGeom>
          <a:noFill/>
        </p:spPr>
      </p:pic>
    </p:spTree>
    <p:extLst>
      <p:ext uri="{BB962C8B-B14F-4D97-AF65-F5344CB8AC3E}">
        <p14:creationId xmlns:p14="http://schemas.microsoft.com/office/powerpoint/2010/main" xmlns="" val="3777886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6109</TotalTime>
  <Words>4475</Words>
  <Application>Microsoft Office PowerPoint</Application>
  <PresentationFormat>On-screen Show (4:3)</PresentationFormat>
  <Paragraphs>204</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KAVITA</dc:creator>
  <cp:lastModifiedBy>Priyanka_DM</cp:lastModifiedBy>
  <cp:revision>623</cp:revision>
  <cp:lastPrinted>2018-11-01T06:28:26Z</cp:lastPrinted>
  <dcterms:created xsi:type="dcterms:W3CDTF">2017-10-06T06:22:45Z</dcterms:created>
  <dcterms:modified xsi:type="dcterms:W3CDTF">2021-12-24T12:24:14Z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949653</vt:lpwstr>
  </property>
  <property fmtid="{D5CDD505-2E9C-101B-9397-08002B2CF9AE}" name="NXPowerLiteSettings" pid="3">
    <vt:lpwstr>F7000400038000</vt:lpwstr>
  </property>
  <property fmtid="{D5CDD505-2E9C-101B-9397-08002B2CF9AE}" name="NXPowerLiteVersion" pid="4">
    <vt:lpwstr>S9.1.2</vt:lpwstr>
  </property>
</Properties>
</file>